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  <p:sldMasterId id="2147483655" r:id="rId2"/>
  </p:sldMasterIdLst>
  <p:notesMasterIdLst>
    <p:notesMasterId r:id="rId38"/>
  </p:notesMasterIdLst>
  <p:handoutMasterIdLst>
    <p:handoutMasterId r:id="rId39"/>
  </p:handoutMasterIdLst>
  <p:sldIdLst>
    <p:sldId id="256" r:id="rId3"/>
    <p:sldId id="268" r:id="rId4"/>
    <p:sldId id="269" r:id="rId5"/>
    <p:sldId id="270" r:id="rId6"/>
    <p:sldId id="271" r:id="rId7"/>
    <p:sldId id="272" r:id="rId8"/>
    <p:sldId id="304" r:id="rId9"/>
    <p:sldId id="274" r:id="rId10"/>
    <p:sldId id="287" r:id="rId11"/>
    <p:sldId id="275" r:id="rId12"/>
    <p:sldId id="276" r:id="rId13"/>
    <p:sldId id="278" r:id="rId14"/>
    <p:sldId id="277" r:id="rId15"/>
    <p:sldId id="279" r:id="rId16"/>
    <p:sldId id="280" r:id="rId17"/>
    <p:sldId id="281" r:id="rId18"/>
    <p:sldId id="282" r:id="rId19"/>
    <p:sldId id="283" r:id="rId20"/>
    <p:sldId id="296" r:id="rId21"/>
    <p:sldId id="297" r:id="rId22"/>
    <p:sldId id="298" r:id="rId23"/>
    <p:sldId id="299" r:id="rId24"/>
    <p:sldId id="300" r:id="rId25"/>
    <p:sldId id="288" r:id="rId26"/>
    <p:sldId id="284" r:id="rId27"/>
    <p:sldId id="301" r:id="rId28"/>
    <p:sldId id="289" r:id="rId29"/>
    <p:sldId id="290" r:id="rId30"/>
    <p:sldId id="292" r:id="rId31"/>
    <p:sldId id="303" r:id="rId32"/>
    <p:sldId id="293" r:id="rId33"/>
    <p:sldId id="294" r:id="rId34"/>
    <p:sldId id="285" r:id="rId35"/>
    <p:sldId id="302" r:id="rId36"/>
    <p:sldId id="295" r:id="rId37"/>
  </p:sldIdLst>
  <p:sldSz cx="9144000" cy="6858000" type="screen4x3"/>
  <p:notesSz cx="7077075" cy="9363075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66032" cy="467835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9427" y="0"/>
            <a:ext cx="3066032" cy="467835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r">
              <a:defRPr sz="1200"/>
            </a:lvl1pPr>
          </a:lstStyle>
          <a:p>
            <a:fld id="{53D6B983-C4BA-407B-AF9A-BA4FA6943510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93644"/>
            <a:ext cx="3066032" cy="467835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9427" y="8893644"/>
            <a:ext cx="3066032" cy="467835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r">
              <a:defRPr sz="1200"/>
            </a:lvl1pPr>
          </a:lstStyle>
          <a:p>
            <a:fld id="{15FC4FAA-D512-4ED2-9688-8DD448B267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7781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703263"/>
            <a:ext cx="4679950" cy="35099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707709" y="4447462"/>
            <a:ext cx="5661658" cy="4213384"/>
          </a:xfrm>
          <a:prstGeom prst="rect">
            <a:avLst/>
          </a:prstGeom>
          <a:noFill/>
          <a:ln>
            <a:noFill/>
          </a:ln>
        </p:spPr>
        <p:txBody>
          <a:bodyPr lIns="92412" tIns="92412" rIns="92412" bIns="92412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4349140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707709" y="4447462"/>
            <a:ext cx="5661658" cy="4213384"/>
          </a:xfrm>
          <a:prstGeom prst="rect">
            <a:avLst/>
          </a:prstGeom>
          <a:noFill/>
          <a:ln>
            <a:noFill/>
          </a:ln>
        </p:spPr>
        <p:txBody>
          <a:bodyPr lIns="93903" tIns="93903" rIns="93903" bIns="93903" anchor="ctr" anchorCtr="0">
            <a:noAutofit/>
          </a:bodyPr>
          <a:lstStyle/>
          <a:p>
            <a:pPr>
              <a:buClr>
                <a:schemeClr val="dk1"/>
              </a:buClr>
            </a:pPr>
            <a:r>
              <a:rPr lang="en-US" sz="11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Introduce</a:t>
            </a:r>
            <a:r>
              <a:rPr lang="en-US" sz="1100" baseline="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ourselves….(2 minutes)</a:t>
            </a: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Shape 41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703263"/>
            <a:ext cx="4679950" cy="35099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8690359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703263"/>
            <a:ext cx="4679950" cy="35099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7" name="Shape 167"/>
          <p:cNvSpPr txBox="1">
            <a:spLocks noGrp="1"/>
          </p:cNvSpPr>
          <p:nvPr>
            <p:ph type="body" idx="1"/>
          </p:nvPr>
        </p:nvSpPr>
        <p:spPr>
          <a:xfrm>
            <a:off x="707709" y="4447462"/>
            <a:ext cx="5661587" cy="4213488"/>
          </a:xfrm>
          <a:prstGeom prst="rect">
            <a:avLst/>
          </a:prstGeom>
          <a:noFill/>
          <a:ln>
            <a:noFill/>
          </a:ln>
        </p:spPr>
        <p:txBody>
          <a:bodyPr lIns="92412" tIns="92412" rIns="92412" bIns="92412" anchor="t" anchorCtr="0">
            <a:noAutofit/>
          </a:bodyPr>
          <a:lstStyle/>
          <a:p>
            <a:pPr>
              <a:buClr>
                <a:schemeClr val="dk1"/>
              </a:buClr>
            </a:pPr>
            <a:endParaRPr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99834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703263"/>
            <a:ext cx="4679950" cy="35099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707709" y="4447462"/>
            <a:ext cx="5661587" cy="4213488"/>
          </a:xfrm>
          <a:prstGeom prst="rect">
            <a:avLst/>
          </a:prstGeom>
          <a:noFill/>
          <a:ln>
            <a:noFill/>
          </a:ln>
        </p:spPr>
        <p:txBody>
          <a:bodyPr lIns="92412" tIns="92412" rIns="92412" bIns="92412" anchor="t" anchorCtr="0">
            <a:noAutofit/>
          </a:bodyPr>
          <a:lstStyle/>
          <a:p>
            <a:pPr>
              <a:buClr>
                <a:schemeClr val="dk1"/>
              </a:buClr>
            </a:pP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004308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703263"/>
            <a:ext cx="4679950" cy="35099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5" name="Shape 185"/>
          <p:cNvSpPr txBox="1">
            <a:spLocks noGrp="1"/>
          </p:cNvSpPr>
          <p:nvPr>
            <p:ph type="body" idx="1"/>
          </p:nvPr>
        </p:nvSpPr>
        <p:spPr>
          <a:xfrm>
            <a:off x="707709" y="4447462"/>
            <a:ext cx="5661587" cy="4213488"/>
          </a:xfrm>
          <a:prstGeom prst="rect">
            <a:avLst/>
          </a:prstGeom>
          <a:noFill/>
          <a:ln>
            <a:noFill/>
          </a:ln>
        </p:spPr>
        <p:txBody>
          <a:bodyPr lIns="92412" tIns="92412" rIns="92412" bIns="92412" anchor="t" anchorCtr="0">
            <a:noAutofit/>
          </a:bodyPr>
          <a:lstStyle/>
          <a:p>
            <a:pPr>
              <a:buClr>
                <a:schemeClr val="dk1"/>
              </a:buClr>
            </a:pP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52162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703263"/>
            <a:ext cx="4679950" cy="35099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707709" y="4447462"/>
            <a:ext cx="5661587" cy="4213488"/>
          </a:xfrm>
          <a:prstGeom prst="rect">
            <a:avLst/>
          </a:prstGeom>
          <a:noFill/>
          <a:ln>
            <a:noFill/>
          </a:ln>
        </p:spPr>
        <p:txBody>
          <a:bodyPr lIns="92412" tIns="92412" rIns="92412" bIns="92412" anchor="t" anchorCtr="0">
            <a:noAutofit/>
          </a:bodyPr>
          <a:lstStyle/>
          <a:p>
            <a:pPr>
              <a:buClr>
                <a:schemeClr val="dk1"/>
              </a:buClr>
            </a:pP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40102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>
            <a:spLocks noGrp="1"/>
          </p:cNvSpPr>
          <p:nvPr>
            <p:ph type="body" idx="1"/>
          </p:nvPr>
        </p:nvSpPr>
        <p:spPr>
          <a:xfrm>
            <a:off x="707709" y="4447462"/>
            <a:ext cx="5661658" cy="4213384"/>
          </a:xfrm>
          <a:prstGeom prst="rect">
            <a:avLst/>
          </a:prstGeom>
          <a:noFill/>
          <a:ln>
            <a:noFill/>
          </a:ln>
        </p:spPr>
        <p:txBody>
          <a:bodyPr lIns="93903" tIns="93903" rIns="93903" bIns="93903" anchor="ctr" anchorCtr="0">
            <a:noAutofit/>
          </a:bodyPr>
          <a:lstStyle/>
          <a:p>
            <a:pPr>
              <a:buClr>
                <a:schemeClr val="dk1"/>
              </a:buClr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Shape 191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703263"/>
            <a:ext cx="4679950" cy="35099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4717957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707709" y="4447462"/>
            <a:ext cx="5661658" cy="4213384"/>
          </a:xfrm>
          <a:prstGeom prst="rect">
            <a:avLst/>
          </a:prstGeom>
          <a:noFill/>
          <a:ln>
            <a:noFill/>
          </a:ln>
        </p:spPr>
        <p:txBody>
          <a:bodyPr lIns="93903" tIns="93903" rIns="93903" bIns="93903" anchor="ctr" anchorCtr="0">
            <a:noAutofit/>
          </a:bodyPr>
          <a:lstStyle/>
          <a:p>
            <a:pPr>
              <a:buClr>
                <a:schemeClr val="dk1"/>
              </a:buClr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703263"/>
            <a:ext cx="4679950" cy="35099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9341690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707709" y="4447462"/>
            <a:ext cx="5661587" cy="4213488"/>
          </a:xfrm>
          <a:prstGeom prst="rect">
            <a:avLst/>
          </a:prstGeom>
          <a:noFill/>
          <a:ln>
            <a:noFill/>
          </a:ln>
        </p:spPr>
        <p:txBody>
          <a:bodyPr lIns="93903" tIns="93903" rIns="93903" bIns="93903" anchor="ctr" anchorCtr="0">
            <a:noAutofit/>
          </a:bodyPr>
          <a:lstStyle/>
          <a:p>
            <a:pPr marL="205395">
              <a:buClr>
                <a:schemeClr val="dk1"/>
              </a:buClr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703263"/>
            <a:ext cx="4679950" cy="35099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9795579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 txBox="1">
            <a:spLocks noGrp="1"/>
          </p:cNvSpPr>
          <p:nvPr>
            <p:ph type="body" idx="1"/>
          </p:nvPr>
        </p:nvSpPr>
        <p:spPr>
          <a:xfrm>
            <a:off x="707709" y="4447462"/>
            <a:ext cx="5661658" cy="4213384"/>
          </a:xfrm>
          <a:prstGeom prst="rect">
            <a:avLst/>
          </a:prstGeom>
          <a:noFill/>
          <a:ln>
            <a:noFill/>
          </a:ln>
        </p:spPr>
        <p:txBody>
          <a:bodyPr lIns="93903" tIns="93903" rIns="93903" bIns="93903" anchor="ctr" anchorCtr="0">
            <a:noAutofit/>
          </a:bodyPr>
          <a:lstStyle/>
          <a:p>
            <a:pPr>
              <a:buClr>
                <a:schemeClr val="dk1"/>
              </a:buClr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Shape 209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703263"/>
            <a:ext cx="4679950" cy="35099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0444553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 txBox="1">
            <a:spLocks noGrp="1"/>
          </p:cNvSpPr>
          <p:nvPr>
            <p:ph type="body" idx="1"/>
          </p:nvPr>
        </p:nvSpPr>
        <p:spPr>
          <a:xfrm>
            <a:off x="707709" y="4447462"/>
            <a:ext cx="5661658" cy="4213384"/>
          </a:xfrm>
          <a:prstGeom prst="rect">
            <a:avLst/>
          </a:prstGeom>
          <a:noFill/>
          <a:ln>
            <a:noFill/>
          </a:ln>
        </p:spPr>
        <p:txBody>
          <a:bodyPr lIns="93903" tIns="93903" rIns="93903" bIns="93903" anchor="ctr" anchorCtr="0">
            <a:noAutofit/>
          </a:bodyPr>
          <a:lstStyle/>
          <a:p>
            <a:pPr>
              <a:buClr>
                <a:schemeClr val="dk1"/>
              </a:buClr>
            </a:pP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Shape 215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703263"/>
            <a:ext cx="4679950" cy="35099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8609897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 txBox="1">
            <a:spLocks noGrp="1"/>
          </p:cNvSpPr>
          <p:nvPr>
            <p:ph type="body" idx="1"/>
          </p:nvPr>
        </p:nvSpPr>
        <p:spPr>
          <a:xfrm>
            <a:off x="707709" y="4447462"/>
            <a:ext cx="5661658" cy="4213384"/>
          </a:xfrm>
          <a:prstGeom prst="rect">
            <a:avLst/>
          </a:prstGeom>
          <a:noFill/>
          <a:ln>
            <a:noFill/>
          </a:ln>
        </p:spPr>
        <p:txBody>
          <a:bodyPr lIns="93903" tIns="93903" rIns="93903" bIns="93903" anchor="ctr" anchorCtr="0">
            <a:noAutofit/>
          </a:bodyPr>
          <a:lstStyle/>
          <a:p>
            <a:pPr>
              <a:buClr>
                <a:schemeClr val="dk1"/>
              </a:buClr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Shape 221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703263"/>
            <a:ext cx="4679950" cy="35099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722911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707709" y="4447462"/>
            <a:ext cx="5661658" cy="4213384"/>
          </a:xfrm>
          <a:prstGeom prst="rect">
            <a:avLst/>
          </a:prstGeom>
          <a:noFill/>
          <a:ln>
            <a:noFill/>
          </a:ln>
        </p:spPr>
        <p:txBody>
          <a:bodyPr lIns="93903" tIns="93903" rIns="93903" bIns="93903" anchor="ctr" anchorCtr="0">
            <a:noAutofit/>
          </a:bodyPr>
          <a:lstStyle/>
          <a:p>
            <a:pPr marL="205395">
              <a:buClr>
                <a:schemeClr val="dk1"/>
              </a:buClr>
            </a:pPr>
            <a:r>
              <a:rPr lang="en-US" sz="11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Skip to slide 7</a:t>
            </a: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703263"/>
            <a:ext cx="4679950" cy="35099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23407496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703263"/>
            <a:ext cx="4679950" cy="35099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>
            <a:off x="707709" y="4447461"/>
            <a:ext cx="5661587" cy="4213487"/>
          </a:xfrm>
          <a:prstGeom prst="rect">
            <a:avLst/>
          </a:prstGeom>
          <a:noFill/>
          <a:ln>
            <a:noFill/>
          </a:ln>
        </p:spPr>
        <p:txBody>
          <a:bodyPr lIns="92412" tIns="92412" rIns="92412" bIns="92412" anchor="t" anchorCtr="0">
            <a:noAutofit/>
          </a:bodyPr>
          <a:lstStyle/>
          <a:p>
            <a:pPr>
              <a:buClr>
                <a:schemeClr val="dk1"/>
              </a:buClr>
            </a:pP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614913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4009115" y="8892755"/>
            <a:ext cx="3066732" cy="468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428" tIns="46214" rIns="92428" bIns="46214"/>
          <a:lstStyle>
            <a:lvl1pPr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50974" indent="-288836"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55344" indent="-231069"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17482" indent="-231069"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79620" indent="-231069"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41758" indent="-231069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3003895" indent="-231069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66033" indent="-231069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928171" indent="-231069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fld id="{9697D131-1EBD-4A24-827E-E592C2FFE099}" type="slidenum">
              <a:rPr lang="en-US" altLang="en-US" sz="1200" baseline="0"/>
              <a:pPr/>
              <a:t>34</a:t>
            </a:fld>
            <a:endParaRPr lang="en-US" altLang="en-US" sz="1200" baseline="0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8563" y="703263"/>
            <a:ext cx="4679950" cy="3509962"/>
          </a:xfrm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  <a:ea typeface="ヒラギノ角ゴ Pro W3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486617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707709" y="4447461"/>
            <a:ext cx="5661587" cy="4213487"/>
          </a:xfrm>
          <a:prstGeom prst="rect">
            <a:avLst/>
          </a:prstGeom>
          <a:noFill/>
          <a:ln>
            <a:noFill/>
          </a:ln>
        </p:spPr>
        <p:txBody>
          <a:bodyPr lIns="93903" tIns="93903" rIns="93903" bIns="93903" anchor="ctr" anchorCtr="0">
            <a:noAutofit/>
          </a:bodyPr>
          <a:lstStyle/>
          <a:p>
            <a:pPr marL="205395">
              <a:buClr>
                <a:schemeClr val="dk1"/>
              </a:buClr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Shape 129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703263"/>
            <a:ext cx="4679950" cy="35099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4291631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707709" y="4447461"/>
            <a:ext cx="5661587" cy="4213487"/>
          </a:xfrm>
          <a:prstGeom prst="rect">
            <a:avLst/>
          </a:prstGeom>
          <a:noFill/>
          <a:ln>
            <a:noFill/>
          </a:ln>
        </p:spPr>
        <p:txBody>
          <a:bodyPr lIns="93903" tIns="93903" rIns="93903" bIns="93903" anchor="ctr" anchorCtr="0">
            <a:noAutofit/>
          </a:bodyPr>
          <a:lstStyle/>
          <a:p>
            <a:pPr marL="205395">
              <a:buClr>
                <a:schemeClr val="dk1"/>
              </a:buClr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703263"/>
            <a:ext cx="4679950" cy="35099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6883271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703263"/>
            <a:ext cx="4679950" cy="35099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707709" y="4447461"/>
            <a:ext cx="5661587" cy="4213487"/>
          </a:xfrm>
          <a:prstGeom prst="rect">
            <a:avLst/>
          </a:prstGeom>
          <a:noFill/>
          <a:ln>
            <a:noFill/>
          </a:ln>
        </p:spPr>
        <p:txBody>
          <a:bodyPr lIns="92412" tIns="92412" rIns="92412" bIns="92412" anchor="t" anchorCtr="0">
            <a:noAutofit/>
          </a:bodyPr>
          <a:lstStyle/>
          <a:p>
            <a:pPr>
              <a:buClr>
                <a:schemeClr val="dk1"/>
              </a:buClr>
            </a:pPr>
            <a:endParaRPr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6627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707709" y="4447461"/>
            <a:ext cx="5661587" cy="4213487"/>
          </a:xfrm>
          <a:prstGeom prst="rect">
            <a:avLst/>
          </a:prstGeom>
          <a:noFill/>
          <a:ln>
            <a:noFill/>
          </a:ln>
        </p:spPr>
        <p:txBody>
          <a:bodyPr lIns="93903" tIns="93903" rIns="93903" bIns="93903" anchor="ctr" anchorCtr="0">
            <a:noAutofit/>
          </a:bodyPr>
          <a:lstStyle/>
          <a:p>
            <a:pPr marL="205395">
              <a:buClr>
                <a:schemeClr val="dk1"/>
              </a:buClr>
            </a:pP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Shape 148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703263"/>
            <a:ext cx="4679950" cy="35099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  <p:extLst>
      <p:ext uri="{BB962C8B-B14F-4D97-AF65-F5344CB8AC3E}">
        <p14:creationId xmlns:p14="http://schemas.microsoft.com/office/powerpoint/2010/main" val="19143341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Take a minute to discuss (1 min)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2685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703263"/>
            <a:ext cx="4679950" cy="350996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1" name="Shape 161"/>
          <p:cNvSpPr txBox="1">
            <a:spLocks noGrp="1"/>
          </p:cNvSpPr>
          <p:nvPr>
            <p:ph type="body" idx="1"/>
          </p:nvPr>
        </p:nvSpPr>
        <p:spPr>
          <a:xfrm>
            <a:off x="707709" y="4447461"/>
            <a:ext cx="5661587" cy="4213487"/>
          </a:xfrm>
          <a:prstGeom prst="rect">
            <a:avLst/>
          </a:prstGeom>
          <a:noFill/>
          <a:ln>
            <a:noFill/>
          </a:ln>
        </p:spPr>
        <p:txBody>
          <a:bodyPr lIns="92412" tIns="92412" rIns="92412" bIns="92412" anchor="t" anchorCtr="0">
            <a:noAutofit/>
          </a:bodyPr>
          <a:lstStyle/>
          <a:p>
            <a:pPr>
              <a:buClr>
                <a:schemeClr val="dk1"/>
              </a:buClr>
            </a:pPr>
            <a:r>
              <a:rPr lang="en-US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Give participates 2-3 minutes to give</a:t>
            </a:r>
            <a:r>
              <a:rPr lang="en-US" baseline="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answers, then discuss (2-3 minutes)</a:t>
            </a:r>
            <a:endParaRPr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67343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10 minutes, then in groups 5 minutes create poster (total</a:t>
            </a:r>
            <a:r>
              <a:rPr lang="en-US" baseline="0" dirty="0" smtClean="0"/>
              <a:t> 15 minutes)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209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hape 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0" y="2906533"/>
            <a:ext cx="9144000" cy="1143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02F"/>
              </a:buClr>
              <a:buFont typeface="Cambria"/>
              <a:buNone/>
              <a:defRPr/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806824" y="4049889"/>
            <a:ext cx="7530298" cy="1495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696252"/>
              </a:buClr>
              <a:buFont typeface="Arial"/>
              <a:buNone/>
              <a:defRPr/>
            </a:lvl1pPr>
            <a:lvl2pPr marL="457200" marR="0" indent="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2pPr>
            <a:lvl3pPr marL="914400" marR="0" indent="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3pPr>
            <a:lvl4pPr marL="1371600" marR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4pPr>
            <a:lvl5pPr marL="1828800" marR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5pPr>
            <a:lvl6pPr marL="2286000" marR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/>
            </a:lvl6pPr>
            <a:lvl7pPr marL="2743200" marR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/>
            </a:lvl7pPr>
            <a:lvl8pPr marL="3200400" marR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/>
            </a:lvl8pPr>
            <a:lvl9pPr marL="3657600" marR="0" indent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Calibri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457200" y="88846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457200" y="2214026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139700" algn="l" rtl="0">
              <a:spcBef>
                <a:spcPts val="640"/>
              </a:spcBef>
              <a:buClr>
                <a:srgbClr val="696252"/>
              </a:buClr>
              <a:buFont typeface="Cambria"/>
              <a:buChar char="•"/>
              <a:defRPr/>
            </a:lvl1pPr>
            <a:lvl2pPr marL="742950" indent="133350" algn="l" rtl="0">
              <a:spcBef>
                <a:spcPts val="560"/>
              </a:spcBef>
              <a:buClr>
                <a:srgbClr val="696252"/>
              </a:buClr>
              <a:buFont typeface="Cambria"/>
              <a:buChar char="–"/>
              <a:defRPr/>
            </a:lvl2pPr>
            <a:lvl3pPr marL="1143000" indent="127000" algn="l" rtl="0">
              <a:spcBef>
                <a:spcPts val="480"/>
              </a:spcBef>
              <a:buClr>
                <a:srgbClr val="696252"/>
              </a:buClr>
              <a:buFont typeface="Cambria"/>
              <a:buChar char="•"/>
              <a:defRPr/>
            </a:lvl3pPr>
            <a:lvl4pPr marL="1600200" indent="101600" algn="l" rtl="0">
              <a:spcBef>
                <a:spcPts val="400"/>
              </a:spcBef>
              <a:buClr>
                <a:srgbClr val="696252"/>
              </a:buClr>
              <a:buFont typeface="Cambria"/>
              <a:buChar char="–"/>
              <a:defRPr/>
            </a:lvl4pPr>
            <a:lvl5pPr marL="2057400" indent="101600" algn="l" rtl="0">
              <a:spcBef>
                <a:spcPts val="400"/>
              </a:spcBef>
              <a:buClr>
                <a:srgbClr val="696252"/>
              </a:buClr>
              <a:buFont typeface="Cambria"/>
              <a:buChar char="»"/>
              <a:defRPr/>
            </a:lvl5pPr>
            <a:lvl6pPr marL="2514600" indent="101600" algn="l" rtl="0">
              <a:spcBef>
                <a:spcPts val="400"/>
              </a:spcBef>
              <a:buClr>
                <a:schemeClr val="dk1"/>
              </a:buClr>
              <a:buFont typeface="Cambria"/>
              <a:buChar char="•"/>
              <a:defRPr/>
            </a:lvl6pPr>
            <a:lvl7pPr marL="2971800" indent="101600" algn="l" rtl="0">
              <a:spcBef>
                <a:spcPts val="400"/>
              </a:spcBef>
              <a:buClr>
                <a:schemeClr val="dk1"/>
              </a:buClr>
              <a:buFont typeface="Cambria"/>
              <a:buChar char="•"/>
              <a:defRPr/>
            </a:lvl7pPr>
            <a:lvl8pPr marL="3429000" indent="101600" algn="l" rtl="0">
              <a:spcBef>
                <a:spcPts val="400"/>
              </a:spcBef>
              <a:buClr>
                <a:schemeClr val="dk1"/>
              </a:buClr>
              <a:buFont typeface="Cambria"/>
              <a:buChar char="•"/>
              <a:defRPr/>
            </a:lvl8pPr>
            <a:lvl9pPr marL="3886200" indent="101600" algn="l" rtl="0">
              <a:spcBef>
                <a:spcPts val="400"/>
              </a:spcBef>
              <a:buClr>
                <a:schemeClr val="dk1"/>
              </a:buClr>
              <a:buFont typeface="Cambria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8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lvl="0" indent="8890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457200" lvl="1" indent="0">
              <a:spcBef>
                <a:spcPts val="0"/>
              </a:spcBef>
              <a:buClr>
                <a:srgbClr val="000000"/>
              </a:buClr>
              <a:buFont typeface="Courier New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914400" lvl="2" indent="0">
              <a:spcBef>
                <a:spcPts val="0"/>
              </a:spcBef>
              <a:buClr>
                <a:srgbClr val="000000"/>
              </a:buClr>
              <a:buFont typeface="Noto Symbo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1371600" lvl="3" indent="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1828800" lvl="4" indent="0">
              <a:spcBef>
                <a:spcPts val="0"/>
              </a:spcBef>
              <a:buClr>
                <a:srgbClr val="000000"/>
              </a:buClr>
              <a:buFont typeface="Courier New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2286000" lvl="5" indent="0">
              <a:spcBef>
                <a:spcPts val="0"/>
              </a:spcBef>
              <a:buClr>
                <a:srgbClr val="000000"/>
              </a:buClr>
              <a:buFont typeface="Noto Symbo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2743200" lvl="6" indent="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3200400" lvl="7" indent="0">
              <a:spcBef>
                <a:spcPts val="0"/>
              </a:spcBef>
              <a:buClr>
                <a:srgbClr val="000000"/>
              </a:buClr>
              <a:buFont typeface="Courier New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3657600" lvl="8" indent="0">
              <a:spcBef>
                <a:spcPts val="0"/>
              </a:spcBef>
              <a:buClr>
                <a:srgbClr val="000000"/>
              </a:buClr>
              <a:buFont typeface="Noto Symbo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457200" y="88846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457200" y="2214026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38100" algn="l" rtl="0">
              <a:spcBef>
                <a:spcPts val="640"/>
              </a:spcBef>
              <a:buClr>
                <a:srgbClr val="696252"/>
              </a:buClr>
              <a:buFont typeface="Arial"/>
              <a:buChar char="•"/>
              <a:defRPr/>
            </a:lvl1pPr>
            <a:lvl2pPr marL="742950" indent="69850" algn="l" rtl="0">
              <a:spcBef>
                <a:spcPts val="560"/>
              </a:spcBef>
              <a:buClr>
                <a:srgbClr val="696252"/>
              </a:buClr>
              <a:buFont typeface="Arial"/>
              <a:buChar char="–"/>
              <a:defRPr/>
            </a:lvl2pPr>
            <a:lvl3pPr marL="1143000" indent="101600" algn="l" rtl="0">
              <a:spcBef>
                <a:spcPts val="480"/>
              </a:spcBef>
              <a:buClr>
                <a:srgbClr val="696252"/>
              </a:buClr>
              <a:buFont typeface="Arial"/>
              <a:buChar char="•"/>
              <a:defRPr/>
            </a:lvl3pPr>
            <a:lvl4pPr marL="1600200" indent="76200" algn="l" rtl="0">
              <a:spcBef>
                <a:spcPts val="400"/>
              </a:spcBef>
              <a:buClr>
                <a:srgbClr val="696252"/>
              </a:buClr>
              <a:buFont typeface="Arial"/>
              <a:buChar char="–"/>
              <a:defRPr/>
            </a:lvl4pPr>
            <a:lvl5pPr marL="2057400" indent="76200" algn="l" rtl="0">
              <a:spcBef>
                <a:spcPts val="400"/>
              </a:spcBef>
              <a:buClr>
                <a:srgbClr val="696252"/>
              </a:buClr>
              <a:buFont typeface="Arial"/>
              <a:buChar char="»"/>
              <a:defRPr/>
            </a:lvl5pPr>
            <a:lvl6pPr marL="2514600" indent="762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/>
            </a:lvl6pPr>
            <a:lvl7pPr marL="2971800" indent="762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/>
            </a:lvl7pPr>
            <a:lvl8pPr marL="3429000" indent="762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/>
            </a:lvl8pPr>
            <a:lvl9pPr marL="3886200" indent="762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8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1pPr>
            <a:lvl2pPr marL="457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marL="914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3pPr>
            <a:lvl4pPr marL="1371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4pPr>
            <a:lvl5pPr marL="18288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5pPr>
            <a:lvl6pPr marL="22860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6pPr>
            <a:lvl7pPr marL="27432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7pPr>
            <a:lvl8pPr marL="32004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8pPr>
            <a:lvl9pPr marL="365760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8" cy="365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lvl="0" indent="8890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457200" lvl="1" indent="0">
              <a:spcBef>
                <a:spcPts val="0"/>
              </a:spcBef>
              <a:buClr>
                <a:srgbClr val="000000"/>
              </a:buClr>
              <a:buFont typeface="Courier New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914400" lvl="2" indent="0">
              <a:spcBef>
                <a:spcPts val="0"/>
              </a:spcBef>
              <a:buClr>
                <a:srgbClr val="000000"/>
              </a:buClr>
              <a:buFont typeface="Noto Symbo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1371600" lvl="3" indent="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1828800" lvl="4" indent="0">
              <a:spcBef>
                <a:spcPts val="0"/>
              </a:spcBef>
              <a:buClr>
                <a:srgbClr val="000000"/>
              </a:buClr>
              <a:buFont typeface="Courier New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2286000" lvl="5" indent="0">
              <a:spcBef>
                <a:spcPts val="0"/>
              </a:spcBef>
              <a:buClr>
                <a:srgbClr val="000000"/>
              </a:buClr>
              <a:buFont typeface="Noto Symbo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2743200" lvl="6" indent="0">
              <a:spcBef>
                <a:spcPts val="0"/>
              </a:spcBef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3200400" lvl="7" indent="0">
              <a:spcBef>
                <a:spcPts val="0"/>
              </a:spcBef>
              <a:buClr>
                <a:srgbClr val="000000"/>
              </a:buClr>
              <a:buFont typeface="Courier New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3657600" lvl="8" indent="0">
              <a:spcBef>
                <a:spcPts val="0"/>
              </a:spcBef>
              <a:buClr>
                <a:srgbClr val="000000"/>
              </a:buClr>
              <a:buFont typeface="Noto Symbo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hape 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88846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02F"/>
              </a:buClr>
              <a:buFont typeface="Arial"/>
              <a:buNone/>
              <a:defRPr/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2214026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381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696252"/>
              </a:buClr>
              <a:buFont typeface="Arial"/>
              <a:buChar char="•"/>
              <a:defRPr/>
            </a:lvl1pPr>
            <a:lvl2pPr marL="742950" marR="0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696252"/>
              </a:buClr>
              <a:buFont typeface="Arial"/>
              <a:buChar char="–"/>
              <a:defRPr/>
            </a:lvl2pPr>
            <a:lvl3pPr marL="1143000" marR="0" indent="101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696252"/>
              </a:buClr>
              <a:buFont typeface="Arial"/>
              <a:buChar char="•"/>
              <a:defRPr/>
            </a:lvl3pPr>
            <a:lvl4pPr marL="1600200" marR="0" indent="76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Arial"/>
              <a:buChar char="–"/>
              <a:defRPr/>
            </a:lvl4pPr>
            <a:lvl5pPr marL="2057400" marR="0" indent="76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Arial"/>
              <a:buChar char="»"/>
              <a:defRPr/>
            </a:lvl5pPr>
            <a:lvl6pPr marL="2514600" marR="0" indent="76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/>
            </a:lvl6pPr>
            <a:lvl7pPr marL="2971800" marR="0" indent="76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/>
            </a:lvl7pPr>
            <a:lvl8pPr marL="3429000" marR="0" indent="76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/>
            </a:lvl8pPr>
            <a:lvl9pPr marL="3886200" marR="0" indent="76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Shape 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88846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02F"/>
              </a:buClr>
              <a:buFont typeface="Arial"/>
              <a:buNone/>
              <a:defRPr/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457200" y="2214026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381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696252"/>
              </a:buClr>
              <a:buFont typeface="Arial"/>
              <a:buChar char="•"/>
              <a:defRPr/>
            </a:lvl1pPr>
            <a:lvl2pPr marL="742950" marR="0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696252"/>
              </a:buClr>
              <a:buFont typeface="Arial"/>
              <a:buChar char="–"/>
              <a:defRPr/>
            </a:lvl2pPr>
            <a:lvl3pPr marL="1143000" marR="0" indent="101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696252"/>
              </a:buClr>
              <a:buFont typeface="Arial"/>
              <a:buChar char="•"/>
              <a:defRPr/>
            </a:lvl3pPr>
            <a:lvl4pPr marL="1600200" marR="0" indent="76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Arial"/>
              <a:buChar char="–"/>
              <a:defRPr/>
            </a:lvl4pPr>
            <a:lvl5pPr marL="2057400" marR="0" indent="76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Arial"/>
              <a:buChar char="»"/>
              <a:defRPr/>
            </a:lvl5pPr>
            <a:lvl6pPr marL="2514600" marR="0" indent="76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/>
            </a:lvl6pPr>
            <a:lvl7pPr marL="2971800" marR="0" indent="76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/>
            </a:lvl7pPr>
            <a:lvl8pPr marL="3429000" marR="0" indent="76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/>
            </a:lvl8pPr>
            <a:lvl9pPr marL="3886200" marR="0" indent="76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libri"/>
              <a:buChar char="•"/>
              <a:defRPr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3" r:id="rId2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carrikl@gcsnc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OV"/><Relationship Id="rId1" Type="http://schemas.microsoft.com/office/2007/relationships/media" Target="../media/media3.MOV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media" Target="../media/media5.MOV"/><Relationship Id="rId7" Type="http://schemas.openxmlformats.org/officeDocument/2006/relationships/image" Target="../media/image8.png"/><Relationship Id="rId2" Type="http://schemas.openxmlformats.org/officeDocument/2006/relationships/video" Target="../media/media4.MOV"/><Relationship Id="rId1" Type="http://schemas.microsoft.com/office/2007/relationships/media" Target="../media/media4.MOV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5.MOV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-_lqi7KYKTA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mailto:squirec@gcsnc.com" TargetMode="External"/><Relationship Id="rId2" Type="http://schemas.openxmlformats.org/officeDocument/2006/relationships/hyperlink" Target="mailto:carrikl@gcsnc.com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goo.gl/forms/nuhwNC6pyV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cvent.com/d/hrq907/3B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heconovercompany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sa229.wikispaces.com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ctrTitle"/>
          </p:nvPr>
        </p:nvSpPr>
        <p:spPr>
          <a:xfrm>
            <a:off x="0" y="3124200"/>
            <a:ext cx="9144000" cy="732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02F"/>
              </a:buClr>
              <a:buFont typeface="Cambria"/>
              <a:buNone/>
            </a:pPr>
            <a:endParaRPr sz="4800" b="1" i="0" u="none" strike="noStrike" cap="none" baseline="0" dirty="0">
              <a:solidFill>
                <a:srgbClr val="8EC02F"/>
              </a:solidFill>
              <a:latin typeface="Cambria"/>
              <a:ea typeface="Cambria"/>
              <a:cs typeface="Cambria"/>
              <a:sym typeface="Cambria"/>
              <a:rtl val="0"/>
            </a:endParaRPr>
          </a:p>
          <a:p>
            <a:pPr>
              <a:spcBef>
                <a:spcPct val="0"/>
              </a:spcBef>
            </a:pPr>
            <a:r>
              <a:rPr lang="en-US" altLang="en-US" sz="2800" b="1" dirty="0">
                <a:solidFill>
                  <a:schemeClr val="tx1"/>
                </a:solidFill>
              </a:rPr>
              <a:t>ADAPTING MULTI-TIERED SUPPORT TO A HIGH SCHOOL SETTING</a:t>
            </a:r>
            <a:br>
              <a:rPr lang="en-US" altLang="en-US" sz="2800" b="1" dirty="0">
                <a:solidFill>
                  <a:schemeClr val="tx1"/>
                </a:solidFill>
              </a:rPr>
            </a:br>
            <a:r>
              <a:rPr lang="en" sz="2400" b="1" dirty="0" smtClean="0">
                <a:solidFill>
                  <a:srgbClr val="8EC02F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Leslie Carriker </a:t>
            </a:r>
            <a:r>
              <a:rPr lang="en" sz="2400" b="1" dirty="0" smtClean="0">
                <a:solidFill>
                  <a:srgbClr val="8EC02F"/>
                </a:solidFill>
                <a:latin typeface="Cambria"/>
                <a:ea typeface="Cambria"/>
                <a:cs typeface="Cambria"/>
                <a:sym typeface="Cambria"/>
                <a:hlinkClick r:id="rId3"/>
                <a:rtl val="0"/>
              </a:rPr>
              <a:t>carrikl@gcsnc.com</a:t>
            </a:r>
            <a:r>
              <a:rPr lang="en" sz="2400" b="1" dirty="0" smtClean="0">
                <a:solidFill>
                  <a:srgbClr val="8EC02F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 </a:t>
            </a:r>
            <a:endParaRPr lang="en" sz="2400" b="1" dirty="0">
              <a:solidFill>
                <a:srgbClr val="8EC02F"/>
              </a:solidFill>
              <a:latin typeface="Cambria"/>
              <a:ea typeface="Cambria"/>
              <a:cs typeface="Cambria"/>
              <a:sym typeface="Cambria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02F"/>
              </a:buClr>
              <a:buSzPct val="25000"/>
              <a:buFont typeface="Cambria"/>
              <a:buNone/>
            </a:pPr>
            <a:r>
              <a:rPr lang="en" sz="2400" b="1" dirty="0" smtClean="0">
                <a:solidFill>
                  <a:srgbClr val="8EC02F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Weaver Academy/ Guilford County Schools</a:t>
            </a:r>
            <a:r>
              <a:rPr lang="en" sz="3000" b="1" i="0" u="none" strike="noStrike" cap="none" baseline="0" dirty="0">
                <a:solidFill>
                  <a:srgbClr val="8EC02F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/>
            </a:r>
            <a:br>
              <a:rPr lang="en" sz="3000" b="1" i="0" u="none" strike="noStrike" cap="none" baseline="0" dirty="0">
                <a:solidFill>
                  <a:srgbClr val="8EC02F"/>
                </a:solidFill>
                <a:latin typeface="Cambria"/>
                <a:ea typeface="Cambria"/>
                <a:cs typeface="Cambria"/>
                <a:sym typeface="Cambria"/>
                <a:rtl val="0"/>
              </a:rPr>
            </a:br>
            <a:endParaRPr lang="en" sz="3000" b="1" i="0" u="none" strike="noStrike" cap="none" baseline="0" dirty="0">
              <a:solidFill>
                <a:srgbClr val="8EC02F"/>
              </a:solidFill>
              <a:latin typeface="Cambria"/>
              <a:ea typeface="Cambria"/>
              <a:cs typeface="Cambria"/>
              <a:sym typeface="Cambria"/>
              <a:rtl val="0"/>
            </a:endParaRPr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762000" y="4191000"/>
            <a:ext cx="7530299" cy="142642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252"/>
              </a:buClr>
              <a:buSzPct val="25000"/>
              <a:buFont typeface="Arial"/>
              <a:buNone/>
            </a:pPr>
            <a:endParaRPr lang="en" sz="1800" b="1" i="1" dirty="0" smtClean="0"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252"/>
              </a:buClr>
              <a:buSzPct val="25000"/>
              <a:buFont typeface="Arial"/>
              <a:buNone/>
            </a:pPr>
            <a:r>
              <a:rPr lang="en" sz="1800" b="1" i="1" dirty="0" smtClean="0">
                <a:latin typeface="Cambria"/>
                <a:ea typeface="Cambria"/>
                <a:cs typeface="Cambria"/>
                <a:sym typeface="Cambria"/>
              </a:rPr>
              <a:t>March 31, 2015</a:t>
            </a:r>
            <a:endParaRPr lang="en" sz="1800" b="1" i="1" dirty="0">
              <a:latin typeface="Cambria"/>
              <a:ea typeface="Cambria"/>
              <a:cs typeface="Cambria"/>
              <a:sym typeface="Cambria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252"/>
              </a:buClr>
              <a:buSzPct val="25000"/>
              <a:buFont typeface="Arial"/>
              <a:buNone/>
            </a:pPr>
            <a:endParaRPr lang="en" sz="2400" b="1" i="1" dirty="0">
              <a:latin typeface="Cambria"/>
              <a:ea typeface="Cambria"/>
              <a:cs typeface="Cambria"/>
              <a:sym typeface="Cambria"/>
              <a:rtl val="0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252"/>
              </a:buClr>
              <a:buSzPct val="25000"/>
              <a:buFont typeface="Arial"/>
              <a:buNone/>
            </a:pPr>
            <a:r>
              <a:rPr lang="en" sz="1800" b="1" i="1" u="none" strike="noStrike" cap="none" baseline="0" dirty="0" smtClean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A </a:t>
            </a:r>
            <a:r>
              <a:rPr lang="en" sz="1800" b="1" i="1" u="none" strike="noStrike" cap="none" baseline="0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Race to the Top Initiative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252"/>
              </a:buClr>
              <a:buSzPct val="25000"/>
              <a:buFont typeface="Arial"/>
              <a:buNone/>
            </a:pPr>
            <a:r>
              <a:rPr lang="en" sz="1800" b="1" i="0" u="none" strike="noStrike" cap="none" baseline="0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NC Department of Public Instruction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252"/>
              </a:buClr>
              <a:buSzPct val="25000"/>
              <a:buFont typeface="Arial"/>
              <a:buNone/>
            </a:pPr>
            <a:r>
              <a:rPr lang="en" sz="1800" b="1" i="0" u="none" strike="noStrike" cap="none" baseline="0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Educator Effectiveness Division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dirty="0" smtClean="0"/>
              <a:t>Multi-Tiered Systems of Support</a:t>
            </a:r>
          </a:p>
        </p:txBody>
      </p:sp>
      <p:sp>
        <p:nvSpPr>
          <p:cNvPr id="5" name="TextBox 5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132735" y="2229714"/>
            <a:ext cx="3810000" cy="4247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1B3F78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1B3F78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B3F78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B3F78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1B3F78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3F78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3F78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3F78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3F78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tx1"/>
                </a:solidFill>
              </a:rPr>
              <a:t>Tier 3-few students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tx1"/>
                </a:solidFill>
              </a:rPr>
              <a:t>Tier 2-some students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tx1"/>
                </a:solidFill>
              </a:rPr>
              <a:t>Tier </a:t>
            </a:r>
            <a:r>
              <a:rPr lang="en-US" altLang="en-US" sz="2400" dirty="0" smtClean="0">
                <a:solidFill>
                  <a:schemeClr val="tx1"/>
                </a:solidFill>
              </a:rPr>
              <a:t>1- </a:t>
            </a:r>
            <a:r>
              <a:rPr lang="en-US" altLang="en-US" sz="2400" dirty="0">
                <a:solidFill>
                  <a:schemeClr val="tx1"/>
                </a:solidFill>
              </a:rPr>
              <a:t>all students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chemeClr val="tx1"/>
                </a:solidFill>
              </a:rPr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tx1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chemeClr val="tx1"/>
              </a:solidFill>
            </a:endParaRPr>
          </a:p>
        </p:txBody>
      </p:sp>
      <p:pic>
        <p:nvPicPr>
          <p:cNvPr id="6" name="Picture 2" descr="http://www.conovercompany.com/wp-content/uploads/2013/03/Header-6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33800" y="2057400"/>
            <a:ext cx="521652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-685800" y="6370383"/>
            <a:ext cx="99472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1B3F78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1B3F78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1B3F78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B3F78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1B3F78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3F78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3F78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3F78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1B3F78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1800" i="1" dirty="0">
                <a:solidFill>
                  <a:schemeClr val="tx1"/>
                </a:solidFill>
              </a:rPr>
              <a:t>Image: http://www.conovercompany.com/merging-socialemotional-learning-with-mtss/im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3400" y="914400"/>
            <a:ext cx="7772400" cy="1143000"/>
          </a:xfrm>
        </p:spPr>
        <p:txBody>
          <a:bodyPr/>
          <a:lstStyle/>
          <a:p>
            <a:r>
              <a:rPr lang="en-US" altLang="en-US" sz="6000" dirty="0" smtClean="0"/>
              <a:t>The Goal of Tier 2 and Tier 3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sz="3600" b="1" dirty="0" smtClean="0"/>
              <a:t>Tier 2</a:t>
            </a:r>
          </a:p>
          <a:p>
            <a:pPr>
              <a:defRPr/>
            </a:pPr>
            <a:r>
              <a:rPr lang="en-US" sz="3600" dirty="0"/>
              <a:t>I</a:t>
            </a:r>
            <a:r>
              <a:rPr lang="en-US" sz="3600" dirty="0" smtClean="0"/>
              <a:t>mprove student performance and achievement</a:t>
            </a:r>
          </a:p>
          <a:p>
            <a:pPr marL="0" indent="0">
              <a:buFontTx/>
              <a:buNone/>
              <a:defRPr/>
            </a:pPr>
            <a:r>
              <a:rPr lang="en-US" sz="3600" b="1" dirty="0" smtClean="0"/>
              <a:t>Tier 3</a:t>
            </a:r>
          </a:p>
          <a:p>
            <a:pPr>
              <a:defRPr/>
            </a:pPr>
            <a:r>
              <a:rPr lang="en-US" sz="3600" dirty="0"/>
              <a:t>A</a:t>
            </a:r>
            <a:r>
              <a:rPr lang="en-US" sz="3600" dirty="0" smtClean="0"/>
              <a:t>ccess the curriculum</a:t>
            </a:r>
          </a:p>
          <a:p>
            <a:pPr marL="0" indent="0">
              <a:buFontTx/>
              <a:buNone/>
              <a:defRPr/>
            </a:pPr>
            <a:endParaRPr lang="en-US" sz="3600" dirty="0" smtClean="0"/>
          </a:p>
          <a:p>
            <a:pPr marL="0" indent="0">
              <a:buFontTx/>
              <a:buNone/>
              <a:defRPr/>
            </a:pPr>
            <a:r>
              <a:rPr lang="en-US" sz="3600" dirty="0" smtClean="0"/>
              <a:t>(Schmitz, 2013)</a:t>
            </a:r>
            <a:endParaRPr lang="en-US" sz="36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1295400"/>
            <a:ext cx="7772400" cy="1143000"/>
          </a:xfrm>
        </p:spPr>
        <p:txBody>
          <a:bodyPr/>
          <a:lstStyle/>
          <a:p>
            <a:r>
              <a:rPr lang="en-US" altLang="en-US" sz="5400" dirty="0" smtClean="0"/>
              <a:t>Limitations in High Schools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type="body" idx="1"/>
          </p:nvPr>
        </p:nvSpPr>
        <p:spPr>
          <a:xfrm>
            <a:off x="0" y="3124200"/>
            <a:ext cx="8991600" cy="3124200"/>
          </a:xfrm>
        </p:spPr>
        <p:txBody>
          <a:bodyPr/>
          <a:lstStyle/>
          <a:p>
            <a:pPr>
              <a:defRPr/>
            </a:pPr>
            <a:r>
              <a:rPr lang="en-US" altLang="en-US" sz="3600" dirty="0" smtClean="0"/>
              <a:t>Diagnostic structures are not in place</a:t>
            </a:r>
          </a:p>
          <a:p>
            <a:pPr>
              <a:defRPr/>
            </a:pPr>
            <a:r>
              <a:rPr lang="en-US" altLang="en-US" sz="3600" dirty="0" smtClean="0"/>
              <a:t>Block scheduling </a:t>
            </a:r>
          </a:p>
          <a:p>
            <a:pPr>
              <a:defRPr/>
            </a:pPr>
            <a:r>
              <a:rPr lang="en-US" altLang="en-US" sz="3600" dirty="0" smtClean="0"/>
              <a:t>Multiple content courses</a:t>
            </a:r>
          </a:p>
          <a:p>
            <a:pPr>
              <a:defRPr/>
            </a:pPr>
            <a:r>
              <a:rPr lang="en-US" altLang="en-US" sz="3600" dirty="0" smtClean="0"/>
              <a:t>Time for pull out services</a:t>
            </a:r>
          </a:p>
          <a:p>
            <a:pPr marL="0" indent="0">
              <a:buFontTx/>
              <a:buNone/>
              <a:defRPr/>
            </a:pPr>
            <a:endParaRPr lang="en-US" altLang="en-US" sz="3600" dirty="0" smtClean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1295400"/>
            <a:ext cx="7772400" cy="1143000"/>
          </a:xfrm>
        </p:spPr>
        <p:txBody>
          <a:bodyPr/>
          <a:lstStyle/>
          <a:p>
            <a:pPr algn="ctr"/>
            <a:r>
              <a:rPr lang="en-US" altLang="en-US" sz="5400" dirty="0" smtClean="0"/>
              <a:t>Our School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0" y="2514600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742950" marR="0" indent="1333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1143000" marR="0" indent="127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600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20574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»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r>
              <a:rPr lang="en-US" altLang="en-US" sz="3600" dirty="0" smtClean="0"/>
              <a:t>Performing and Visual Arts Academy</a:t>
            </a:r>
          </a:p>
          <a:p>
            <a:r>
              <a:rPr lang="en-US" altLang="en-US" sz="3600" dirty="0" smtClean="0"/>
              <a:t>9</a:t>
            </a:r>
            <a:r>
              <a:rPr lang="en-US" altLang="en-US" sz="3600" baseline="30000" dirty="0" smtClean="0"/>
              <a:t>th</a:t>
            </a:r>
            <a:r>
              <a:rPr lang="en-US" altLang="en-US" sz="3600" dirty="0" smtClean="0"/>
              <a:t>-12</a:t>
            </a:r>
            <a:r>
              <a:rPr lang="en-US" altLang="en-US" sz="3600" baseline="30000" dirty="0" smtClean="0"/>
              <a:t>th</a:t>
            </a:r>
            <a:r>
              <a:rPr lang="en-US" altLang="en-US" sz="3600" dirty="0" smtClean="0"/>
              <a:t> grade</a:t>
            </a:r>
          </a:p>
          <a:p>
            <a:r>
              <a:rPr lang="en-US" altLang="en-US" sz="3600" dirty="0" smtClean="0"/>
              <a:t>Honors/AP curriculum</a:t>
            </a:r>
          </a:p>
          <a:p>
            <a:r>
              <a:rPr lang="en-US" altLang="en-US" sz="3600" dirty="0" smtClean="0"/>
              <a:t>Almost 300 full time students</a:t>
            </a:r>
          </a:p>
          <a:p>
            <a:endParaRPr lang="en-US" altLang="en-US" dirty="0" smtClean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38200" y="914400"/>
            <a:ext cx="7772400" cy="1143000"/>
          </a:xfrm>
        </p:spPr>
        <p:txBody>
          <a:bodyPr/>
          <a:lstStyle/>
          <a:p>
            <a:pPr algn="ctr"/>
            <a:r>
              <a:rPr lang="en-US" altLang="en-US" sz="4000" b="1" dirty="0" smtClean="0"/>
              <a:t>Our Process for Identifying Students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sz="4800" dirty="0" smtClean="0"/>
              <a:t>Spreadsheet reviews/ 	parent conferences</a:t>
            </a:r>
          </a:p>
          <a:p>
            <a:pPr>
              <a:defRPr/>
            </a:pPr>
            <a:r>
              <a:rPr lang="en-US" sz="4800" dirty="0" smtClean="0"/>
              <a:t>D/F students</a:t>
            </a:r>
          </a:p>
          <a:p>
            <a:pPr>
              <a:defRPr/>
            </a:pPr>
            <a:r>
              <a:rPr lang="en-US" sz="4800" dirty="0" smtClean="0"/>
              <a:t>Team decisions</a:t>
            </a:r>
          </a:p>
          <a:p>
            <a:pPr>
              <a:defRPr/>
            </a:pPr>
            <a:r>
              <a:rPr lang="en-US" sz="4800" dirty="0" smtClean="0"/>
              <a:t>Whole student</a:t>
            </a:r>
          </a:p>
          <a:p>
            <a:pPr marL="0" indent="0">
              <a:buFontTx/>
              <a:buNone/>
              <a:defRPr/>
            </a:pPr>
            <a:endParaRPr lang="en-US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99768" y="762000"/>
            <a:ext cx="7772400" cy="1143000"/>
          </a:xfrm>
        </p:spPr>
        <p:txBody>
          <a:bodyPr/>
          <a:lstStyle/>
          <a:p>
            <a:pPr algn="ctr"/>
            <a:r>
              <a:rPr lang="en-US" altLang="en-US" sz="3600" dirty="0" smtClean="0"/>
              <a:t>Identifying Struggling Students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0" y="2514600"/>
            <a:ext cx="7772400" cy="3886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742950" marR="0" indent="1333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1143000" marR="0" indent="127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600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20574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»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0" indent="0">
              <a:buFontTx/>
              <a:buNone/>
            </a:pPr>
            <a:endParaRPr lang="en-US" altLang="en-US" i="1" dirty="0" smtClean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61103" y="3029565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742950" marR="0" indent="1333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1143000" marR="0" indent="127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600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20574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»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r>
              <a:rPr lang="en-US" altLang="en-US" sz="2800" dirty="0" smtClean="0"/>
              <a:t>What students did you identify for tier 2 interventions? </a:t>
            </a:r>
          </a:p>
          <a:p>
            <a:r>
              <a:rPr lang="en-US" altLang="en-US" sz="2800" dirty="0" smtClean="0"/>
              <a:t>What criteria did you use to select these students?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09600" y="1295400"/>
            <a:ext cx="7772400" cy="1143000"/>
          </a:xfrm>
        </p:spPr>
        <p:txBody>
          <a:bodyPr/>
          <a:lstStyle/>
          <a:p>
            <a:pPr algn="ctr"/>
            <a:r>
              <a:rPr lang="en-US" altLang="en-US" sz="4000" dirty="0" smtClean="0"/>
              <a:t>Mock Student Services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" y="2514600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742950" marR="0" indent="1333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1143000" marR="0" indent="127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600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20574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»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0" indent="0" algn="ctr">
              <a:buFontTx/>
              <a:buNone/>
            </a:pPr>
            <a:r>
              <a:rPr lang="en-US" altLang="en-US" sz="3600" dirty="0" smtClean="0"/>
              <a:t>Group/Partner Discussion</a:t>
            </a:r>
          </a:p>
          <a:p>
            <a:pPr marL="0" indent="0">
              <a:buFontTx/>
              <a:buNone/>
            </a:pPr>
            <a:endParaRPr lang="en-US" altLang="en-US" sz="3600" dirty="0" smtClean="0"/>
          </a:p>
          <a:p>
            <a:pPr marL="0" indent="0" algn="ctr">
              <a:buFontTx/>
              <a:buNone/>
            </a:pPr>
            <a:r>
              <a:rPr lang="en-US" altLang="en-US" sz="3600" dirty="0" smtClean="0"/>
              <a:t>Next steps for identified students?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1295400"/>
            <a:ext cx="7772400" cy="1143000"/>
          </a:xfrm>
        </p:spPr>
        <p:txBody>
          <a:bodyPr/>
          <a:lstStyle/>
          <a:p>
            <a:pPr algn="ctr"/>
            <a:r>
              <a:rPr lang="en-US" altLang="en-US" sz="4800" dirty="0" smtClean="0"/>
              <a:t>What we found works….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09600" y="2514600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742950" marR="0" indent="1333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1143000" marR="0" indent="127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600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20574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»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r>
              <a:rPr lang="en-US" altLang="en-US" sz="3200" dirty="0" smtClean="0"/>
              <a:t>Peer tutoring</a:t>
            </a:r>
          </a:p>
          <a:p>
            <a:r>
              <a:rPr lang="en-US" altLang="en-US" sz="3200" dirty="0" smtClean="0"/>
              <a:t>Check-in-check-out</a:t>
            </a:r>
          </a:p>
          <a:p>
            <a:r>
              <a:rPr lang="en-US" altLang="en-US" sz="3200" dirty="0"/>
              <a:t>Adult </a:t>
            </a:r>
            <a:r>
              <a:rPr lang="en-US" altLang="en-US" sz="3200" dirty="0" smtClean="0"/>
              <a:t>advisor</a:t>
            </a:r>
          </a:p>
          <a:p>
            <a:r>
              <a:rPr lang="en-US" altLang="en-US" sz="3200" dirty="0" smtClean="0"/>
              <a:t>Responsibility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914400"/>
            <a:ext cx="7772400" cy="1143000"/>
          </a:xfrm>
        </p:spPr>
        <p:txBody>
          <a:bodyPr/>
          <a:lstStyle/>
          <a:p>
            <a:pPr algn="ctr"/>
            <a:r>
              <a:rPr lang="en-US" altLang="en-US" sz="5400" dirty="0" smtClean="0"/>
              <a:t>Peer Tutorial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957916" y="2362200"/>
            <a:ext cx="4033684" cy="320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742950" marR="0" indent="1333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1143000" marR="0" indent="127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600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20574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»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indent="0">
              <a:buNone/>
            </a:pPr>
            <a:r>
              <a:rPr lang="en-US" altLang="en-US" sz="3600" dirty="0" smtClean="0"/>
              <a:t>Logistics?</a:t>
            </a:r>
          </a:p>
          <a:p>
            <a:r>
              <a:rPr lang="en-US" altLang="en-US" sz="3600" dirty="0" smtClean="0"/>
              <a:t>Learning lunch</a:t>
            </a:r>
          </a:p>
          <a:p>
            <a:r>
              <a:rPr lang="en-US" altLang="en-US" sz="3600" dirty="0" smtClean="0"/>
              <a:t>Identifying tutors</a:t>
            </a:r>
          </a:p>
          <a:p>
            <a:r>
              <a:rPr lang="en-US" altLang="en-US" sz="3600" dirty="0" smtClean="0"/>
              <a:t>Organizing students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8877" y="2373362"/>
            <a:ext cx="4267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Who? </a:t>
            </a:r>
            <a:endParaRPr lang="en-US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/>
              <a:t>low test grades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/>
              <a:t>lack of prior knowledge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/>
              <a:t>learning style vs. teaching style </a:t>
            </a:r>
            <a:endParaRPr lang="en-US" sz="3600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Peer Tutorial Results</a:t>
            </a:r>
            <a:endParaRPr lang="en-US" sz="4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31 students participated</a:t>
            </a:r>
          </a:p>
          <a:p>
            <a:r>
              <a:rPr lang="en-US" sz="2800" dirty="0"/>
              <a:t>55% attended three or more tutorial sessions and 20% attended 6 or more.  </a:t>
            </a:r>
          </a:p>
          <a:p>
            <a:r>
              <a:rPr lang="en-US" sz="2800" dirty="0"/>
              <a:t>96% passed the course with a C or better, and 48% passed the course with a B or </a:t>
            </a:r>
            <a:r>
              <a:rPr lang="en-US" sz="2800" dirty="0" smtClean="0"/>
              <a:t>better</a:t>
            </a:r>
          </a:p>
          <a:p>
            <a:r>
              <a:rPr lang="en-US" sz="2800" dirty="0"/>
              <a:t>The major student response to the peer tutorials was that of deeper interest and motivation in the course. </a:t>
            </a:r>
          </a:p>
        </p:txBody>
      </p:sp>
    </p:spTree>
    <p:extLst>
      <p:ext uri="{BB962C8B-B14F-4D97-AF65-F5344CB8AC3E}">
        <p14:creationId xmlns:p14="http://schemas.microsoft.com/office/powerpoint/2010/main" val="167840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457200" y="88846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02F"/>
              </a:buClr>
              <a:buSzPct val="25000"/>
              <a:buFont typeface="Cambria"/>
              <a:buNone/>
            </a:pPr>
            <a:r>
              <a:rPr lang="en" sz="4400" b="1" i="0" u="none" strike="noStrike" cap="none" baseline="0">
                <a:solidFill>
                  <a:srgbClr val="8EC02F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What is the Governor’s Teacher Network?</a:t>
            </a:r>
          </a:p>
        </p:txBody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457200" y="2214026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2A55"/>
              </a:buClr>
              <a:buSzPct val="100000"/>
              <a:buFont typeface="Cambria"/>
              <a:buChar char="•"/>
            </a:pPr>
            <a:r>
              <a:rPr lang="en" sz="2400" b="0" i="0" u="none" strike="noStrike" cap="none" baseline="0">
                <a:solidFill>
                  <a:srgbClr val="042A55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A talented group of 450 outstanding teachers  were selected from 1400 applicants for 2014-15. </a:t>
            </a:r>
          </a:p>
          <a:p>
            <a:pPr marL="457200" marR="0" lvl="0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42A55"/>
              </a:buClr>
              <a:buSzPct val="100000"/>
              <a:buFont typeface="Cambria"/>
              <a:buChar char="•"/>
            </a:pPr>
            <a:r>
              <a:rPr lang="en" sz="2400" b="0" i="0" u="none" strike="noStrike" cap="none" baseline="0">
                <a:solidFill>
                  <a:srgbClr val="042A55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Teachers identify instructional needs, create innovative digital instructional resources and design professional development to support key Race to the Top initiatives in Home Base. </a:t>
            </a:r>
          </a:p>
          <a:p>
            <a:pPr marL="457200" marR="0" lvl="0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42A55"/>
              </a:buClr>
              <a:buSzPct val="100000"/>
              <a:buFont typeface="Cambria"/>
              <a:buChar char="•"/>
            </a:pPr>
            <a:r>
              <a:rPr lang="en" sz="2400" b="0" i="0" u="none" strike="noStrike" cap="none" baseline="0">
                <a:solidFill>
                  <a:srgbClr val="042A55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Network Teachers continue their current educator roles in their schools and districts and serve in one of two pathways. </a:t>
            </a:r>
          </a:p>
          <a:p>
            <a:pPr marL="36830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" sz="3000" b="0" i="0" u="none" strike="noStrike" cap="none" baseline="0">
                <a:solidFill>
                  <a:srgbClr val="042A55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       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IMG_0502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19400" y="990600"/>
            <a:ext cx="30480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IMG_0505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0" y="723900"/>
            <a:ext cx="30480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42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IMG_0506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0" y="723900"/>
            <a:ext cx="30480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45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IMG_0508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03058" y="914400"/>
            <a:ext cx="3048000" cy="5410200"/>
          </a:xfrm>
          <a:prstGeom prst="rect">
            <a:avLst/>
          </a:prstGeom>
        </p:spPr>
      </p:pic>
      <p:pic>
        <p:nvPicPr>
          <p:cNvPr id="6" name="IMG_0507.MO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19200" y="914400"/>
            <a:ext cx="30480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23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600" y="838200"/>
            <a:ext cx="7772400" cy="1600200"/>
          </a:xfrm>
        </p:spPr>
        <p:txBody>
          <a:bodyPr/>
          <a:lstStyle/>
          <a:p>
            <a:pPr algn="ctr"/>
            <a:r>
              <a:rPr lang="en-US" altLang="en-US" sz="6000" dirty="0" smtClean="0"/>
              <a:t>Check-In-Check-Out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09600" y="2514600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742950" marR="0" indent="1333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1143000" marR="0" indent="127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600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20574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»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r>
              <a:rPr lang="en-US" altLang="en-US" sz="4800" dirty="0" smtClean="0"/>
              <a:t>Identifying students</a:t>
            </a:r>
          </a:p>
          <a:p>
            <a:r>
              <a:rPr lang="en-US" altLang="en-US" sz="4800" dirty="0" smtClean="0"/>
              <a:t>Logistics</a:t>
            </a:r>
          </a:p>
          <a:p>
            <a:r>
              <a:rPr lang="en-US" altLang="en-US" sz="4800" dirty="0" smtClean="0"/>
              <a:t>Progress monitoring </a:t>
            </a:r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25824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1295400"/>
            <a:ext cx="7772400" cy="1143000"/>
          </a:xfrm>
        </p:spPr>
        <p:txBody>
          <a:bodyPr/>
          <a:lstStyle/>
          <a:p>
            <a:pPr algn="ctr"/>
            <a:r>
              <a:rPr lang="en-US" altLang="en-US" sz="5400" dirty="0" smtClean="0"/>
              <a:t>Adult Advisor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609600" y="2514600"/>
            <a:ext cx="7772400" cy="320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742950" marR="0" indent="1333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1143000" marR="0" indent="127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600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20574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»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r>
              <a:rPr lang="en-US" altLang="en-US" sz="5400" dirty="0" smtClean="0"/>
              <a:t>Identifying students</a:t>
            </a:r>
          </a:p>
          <a:p>
            <a:r>
              <a:rPr lang="en-US" altLang="en-US" sz="5400" dirty="0" smtClean="0"/>
              <a:t>Who is the adult?</a:t>
            </a:r>
          </a:p>
          <a:p>
            <a:r>
              <a:rPr lang="en-US" altLang="en-US" sz="5400" dirty="0" smtClean="0"/>
              <a:t>How to implement</a:t>
            </a:r>
          </a:p>
          <a:p>
            <a:endParaRPr lang="en-US" altLang="en-US" sz="5400" dirty="0" smtClean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85800"/>
            <a:ext cx="8229600" cy="1143000"/>
          </a:xfrm>
        </p:spPr>
        <p:txBody>
          <a:bodyPr/>
          <a:lstStyle/>
          <a:p>
            <a:r>
              <a:rPr lang="en-US" sz="4400" dirty="0" smtClean="0"/>
              <a:t>Check – in Check out Results</a:t>
            </a:r>
            <a:endParaRPr lang="en-US" sz="4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05000"/>
            <a:ext cx="8229600" cy="762000"/>
          </a:xfrm>
        </p:spPr>
        <p:txBody>
          <a:bodyPr/>
          <a:lstStyle/>
          <a:p>
            <a:r>
              <a:rPr lang="en-US" sz="2400" dirty="0" smtClean="0"/>
              <a:t>All students passed their courses with a C or better</a:t>
            </a:r>
          </a:p>
          <a:p>
            <a:r>
              <a:rPr lang="en-US" sz="2400" dirty="0" smtClean="0"/>
              <a:t>All students increased the amount of assignments turned in on time</a:t>
            </a:r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600" y="34290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02F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r>
              <a:rPr lang="en-US" altLang="en-US" sz="4400" dirty="0" smtClean="0"/>
              <a:t>Adult Advisor Results</a:t>
            </a:r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609600" y="4572000"/>
            <a:ext cx="8229600" cy="1905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742950" marR="0" indent="1333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1143000" marR="0" indent="127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600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20574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»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r>
              <a:rPr lang="en-US" sz="2400" dirty="0" smtClean="0"/>
              <a:t>Some success</a:t>
            </a:r>
          </a:p>
          <a:p>
            <a:r>
              <a:rPr lang="en-US" sz="2400" dirty="0" smtClean="0"/>
              <a:t>Except </a:t>
            </a:r>
            <a:r>
              <a:rPr lang="en-US" sz="2400" dirty="0"/>
              <a:t>for one, all students identified passed their courses with a C or </a:t>
            </a:r>
            <a:r>
              <a:rPr lang="en-US" sz="2400" dirty="0" smtClean="0"/>
              <a:t>better</a:t>
            </a:r>
          </a:p>
          <a:p>
            <a:r>
              <a:rPr lang="en-US" sz="2400" dirty="0" smtClean="0"/>
              <a:t>One student withdrawn during interventions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77293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600" y="1295400"/>
            <a:ext cx="7772400" cy="1143000"/>
          </a:xfrm>
        </p:spPr>
        <p:txBody>
          <a:bodyPr/>
          <a:lstStyle/>
          <a:p>
            <a:r>
              <a:rPr lang="en-US" altLang="en-US" sz="4800" dirty="0" smtClean="0"/>
              <a:t>Progress Monitoring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371600" y="2514600"/>
            <a:ext cx="70104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742950" marR="0" indent="1333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1143000" marR="0" indent="127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600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20574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»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>
              <a:defRPr/>
            </a:pPr>
            <a:r>
              <a:rPr lang="en-US" sz="4000" dirty="0" smtClean="0"/>
              <a:t>Data collection</a:t>
            </a:r>
          </a:p>
          <a:p>
            <a:pPr>
              <a:defRPr/>
            </a:pPr>
            <a:r>
              <a:rPr lang="en-US" sz="4000" dirty="0" smtClean="0"/>
              <a:t>What do we do with the data?</a:t>
            </a:r>
          </a:p>
          <a:p>
            <a:pPr>
              <a:defRPr/>
            </a:pPr>
            <a:endParaRPr lang="en-US" i="1" dirty="0" smtClean="0"/>
          </a:p>
          <a:p>
            <a:pPr marL="0" indent="0">
              <a:buFontTx/>
              <a:buNone/>
              <a:defRPr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24760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09600" y="1295400"/>
            <a:ext cx="7772400" cy="1143000"/>
          </a:xfrm>
        </p:spPr>
        <p:txBody>
          <a:bodyPr/>
          <a:lstStyle/>
          <a:p>
            <a:r>
              <a:rPr lang="en-US" altLang="en-US" sz="4400" dirty="0" smtClean="0"/>
              <a:t>Where do we go from here? 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04800" y="2971800"/>
            <a:ext cx="8534400" cy="3200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742950" marR="0" indent="1333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1143000" marR="0" indent="127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3pPr>
            <a:lvl4pPr marL="1600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–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4pPr>
            <a:lvl5pPr marL="20574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696252"/>
              </a:buClr>
              <a:buFont typeface="Cambria"/>
              <a:buChar char="»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101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Cambria"/>
              <a:buChar char="•"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r>
              <a:rPr lang="en-US" altLang="en-US" sz="3600" dirty="0" smtClean="0"/>
              <a:t>Do we ever take away interventions? </a:t>
            </a:r>
          </a:p>
          <a:p>
            <a:r>
              <a:rPr lang="en-US" altLang="en-US" sz="3600" dirty="0" smtClean="0"/>
              <a:t>What we would change</a:t>
            </a:r>
          </a:p>
          <a:p>
            <a:pPr indent="0">
              <a:buNone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575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191000" y="6096000"/>
            <a:ext cx="5105400" cy="457200"/>
          </a:xfrm>
        </p:spPr>
        <p:txBody>
          <a:bodyPr/>
          <a:lstStyle/>
          <a:p>
            <a:r>
              <a:rPr lang="en-US" altLang="en-US" sz="2000" i="1" smtClean="0"/>
              <a:t>source: www.edutopia.com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3810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en-US" dirty="0" smtClean="0"/>
              <a:t>Reaching all students: A Multi-tiered Approach</a:t>
            </a:r>
          </a:p>
        </p:txBody>
      </p:sp>
      <p:pic>
        <p:nvPicPr>
          <p:cNvPr id="4" name="-_lqi7KYKTA"/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58925"/>
            <a:ext cx="7848600" cy="441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767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title"/>
          </p:nvPr>
        </p:nvSpPr>
        <p:spPr>
          <a:xfrm>
            <a:off x="457200" y="88846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02F"/>
              </a:buClr>
              <a:buSzPct val="25000"/>
              <a:buFont typeface="Cambria"/>
              <a:buNone/>
            </a:pPr>
            <a:r>
              <a:rPr lang="en" sz="4400" b="1" i="0" u="none" strike="noStrike" cap="none" baseline="0">
                <a:solidFill>
                  <a:srgbClr val="8EC02F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What is the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02F"/>
              </a:buClr>
              <a:buSzPct val="25000"/>
              <a:buFont typeface="Cambria"/>
              <a:buNone/>
            </a:pPr>
            <a:r>
              <a:rPr lang="en" sz="4400" b="1" i="0" u="none" strike="noStrike" cap="none" baseline="0">
                <a:solidFill>
                  <a:srgbClr val="8EC02F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Governor’s Teacher Network?</a:t>
            </a:r>
          </a:p>
        </p:txBody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457200" y="2214026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683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" sz="2400" b="1" i="0" u="none" strike="noStrike" cap="none" baseline="0">
                <a:solidFill>
                  <a:srgbClr val="042A55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Pathway 1 Teachers: Professional Development</a:t>
            </a:r>
            <a:r>
              <a:rPr lang="en" sz="2400" b="0" i="0" u="none" strike="noStrike" cap="none" baseline="0">
                <a:solidFill>
                  <a:srgbClr val="042A55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 </a:t>
            </a:r>
          </a:p>
          <a:p>
            <a:pPr marL="914400" marR="0" lvl="0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2A55"/>
              </a:buClr>
              <a:buSzPct val="100000"/>
              <a:buFont typeface="Cambria"/>
              <a:buChar char="•"/>
            </a:pPr>
            <a:r>
              <a:rPr lang="en" sz="2400" b="0" i="0" u="none" strike="noStrike" cap="none" baseline="0">
                <a:solidFill>
                  <a:srgbClr val="042A55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Identify problems of practice around instructional needs and conduct action research projects in their schools.  </a:t>
            </a:r>
          </a:p>
          <a:p>
            <a:pPr marL="914400" marR="0" lvl="0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42A55"/>
              </a:buClr>
              <a:buSzPct val="100000"/>
              <a:buFont typeface="Cambria"/>
              <a:buChar char="•"/>
            </a:pPr>
            <a:r>
              <a:rPr lang="en" sz="2400" b="0" i="0" u="none" strike="noStrike" cap="none" baseline="0">
                <a:solidFill>
                  <a:srgbClr val="042A55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Investigate and analyze the effectiveness of strategies and practices on student learning. </a:t>
            </a:r>
          </a:p>
          <a:p>
            <a:pPr marL="914400" marR="0" lvl="0" indent="-3810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42A55"/>
              </a:buClr>
              <a:buSzPct val="100000"/>
              <a:buFont typeface="Cambria"/>
              <a:buChar char="•"/>
            </a:pPr>
            <a:r>
              <a:rPr lang="en" sz="2400" b="0" i="0" u="none" strike="noStrike" cap="none" baseline="0">
                <a:solidFill>
                  <a:srgbClr val="042A55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Create professional development sessions and materials to be posted in Schoolnet and the Professional Development System in Home Base.</a:t>
            </a:r>
          </a:p>
          <a:p>
            <a:pPr marL="36830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800" b="0" i="0" u="none" strike="noStrike" cap="none" baseline="0">
              <a:solidFill>
                <a:srgbClr val="042A55"/>
              </a:solidFill>
              <a:latin typeface="Cambria"/>
              <a:ea typeface="Cambria"/>
              <a:cs typeface="Cambria"/>
              <a:sym typeface="Cambria"/>
              <a:rtl val="0"/>
            </a:endParaRPr>
          </a:p>
          <a:p>
            <a:pPr marL="3683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800" b="0" i="0" u="none" strike="noStrike" cap="none" baseline="0">
              <a:solidFill>
                <a:srgbClr val="042A55"/>
              </a:solidFill>
              <a:latin typeface="Cambria"/>
              <a:ea typeface="Cambria"/>
              <a:cs typeface="Cambria"/>
              <a:sym typeface="Cambria"/>
              <a:rtl val="0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dirty="0" smtClean="0"/>
              <a:t>Quote</a:t>
            </a:r>
            <a:endParaRPr lang="en-US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0" algn="ctr">
              <a:buNone/>
            </a:pPr>
            <a:r>
              <a:rPr lang="en-US" sz="5400" dirty="0" smtClean="0"/>
              <a:t>“Every day I will do something that impacts student learning.”</a:t>
            </a:r>
          </a:p>
          <a:p>
            <a:pPr indent="0" algn="ctr">
              <a:buNone/>
            </a:pPr>
            <a:r>
              <a:rPr lang="en-US" sz="4000" dirty="0" smtClean="0"/>
              <a:t>-Susan Silver </a:t>
            </a:r>
          </a:p>
          <a:p>
            <a:pPr indent="0" algn="ctr">
              <a:buNone/>
            </a:pPr>
            <a:r>
              <a:rPr lang="en-US" sz="4000" dirty="0" smtClean="0"/>
              <a:t>(What’s the Impact?)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22222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800" dirty="0" smtClean="0"/>
              <a:t>Open Discussion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4000" dirty="0" smtClean="0"/>
              <a:t>How do you implement in your school?</a:t>
            </a:r>
          </a:p>
          <a:p>
            <a:pPr marL="0" indent="0">
              <a:buFontTx/>
              <a:buNone/>
              <a:defRPr/>
            </a:pPr>
            <a:r>
              <a:rPr lang="en-US" altLang="en-US" sz="4000" dirty="0" smtClean="0"/>
              <a:t>How could you implement in your school?</a:t>
            </a:r>
          </a:p>
          <a:p>
            <a:pPr marL="0" indent="0">
              <a:buFontTx/>
              <a:buNone/>
              <a:defRPr/>
            </a:pPr>
            <a:r>
              <a:rPr lang="en-US" altLang="en-US" sz="4000" dirty="0" smtClean="0"/>
              <a:t>What could be improved? </a:t>
            </a:r>
          </a:p>
          <a:p>
            <a:pPr marL="0" indent="0">
              <a:buFontTx/>
              <a:buNone/>
              <a:defRPr/>
            </a:pPr>
            <a:endParaRPr lang="en-US" altLang="en-US" sz="4000" dirty="0" smtClean="0"/>
          </a:p>
          <a:p>
            <a:pPr>
              <a:defRPr/>
            </a:pPr>
            <a:endParaRPr lang="en-US" altLang="en-US" sz="4000" dirty="0" smtClean="0"/>
          </a:p>
        </p:txBody>
      </p:sp>
    </p:spTree>
    <p:extLst>
      <p:ext uri="{BB962C8B-B14F-4D97-AF65-F5344CB8AC3E}">
        <p14:creationId xmlns:p14="http://schemas.microsoft.com/office/powerpoint/2010/main" val="311845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5400" dirty="0" smtClean="0"/>
              <a:t>Questions?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457200" y="2214026"/>
            <a:ext cx="8686800" cy="45261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en-US" sz="4800" i="1" dirty="0" smtClean="0"/>
              <a:t>Contact information</a:t>
            </a:r>
          </a:p>
          <a:p>
            <a:pPr marL="0" indent="0">
              <a:buFontTx/>
              <a:buNone/>
            </a:pPr>
            <a:r>
              <a:rPr lang="en-US" altLang="en-US" sz="4800" i="1" dirty="0" smtClean="0"/>
              <a:t>Leslie Carriker </a:t>
            </a:r>
            <a:r>
              <a:rPr lang="en-US" altLang="en-US" sz="4800" i="1" dirty="0" smtClean="0">
                <a:hlinkClick r:id="rId2"/>
              </a:rPr>
              <a:t>carrikl@gcsnc.com</a:t>
            </a:r>
            <a:endParaRPr lang="en-US" altLang="en-US" sz="4800" i="1" dirty="0" smtClean="0"/>
          </a:p>
          <a:p>
            <a:pPr marL="0" indent="0">
              <a:buFontTx/>
              <a:buNone/>
            </a:pPr>
            <a:r>
              <a:rPr lang="en-US" altLang="en-US" sz="4800" i="1" dirty="0" smtClean="0"/>
              <a:t>Christie Squire </a:t>
            </a:r>
            <a:r>
              <a:rPr lang="en-US" altLang="en-US" sz="3600" i="1" dirty="0" smtClean="0"/>
              <a:t>(peer tutoring) </a:t>
            </a:r>
            <a:r>
              <a:rPr lang="en-US" altLang="en-US" sz="4800" i="1" dirty="0" smtClean="0">
                <a:hlinkClick r:id="rId3"/>
              </a:rPr>
              <a:t>squirec@gcsnc.com</a:t>
            </a:r>
            <a:r>
              <a:rPr lang="en-US" altLang="en-US" sz="4800" i="1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1168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 txBox="1">
            <a:spLocks noGrp="1"/>
          </p:cNvSpPr>
          <p:nvPr>
            <p:ph type="title"/>
          </p:nvPr>
        </p:nvSpPr>
        <p:spPr>
          <a:xfrm>
            <a:off x="457200" y="888475"/>
            <a:ext cx="3848998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02F"/>
              </a:buClr>
              <a:buSzPct val="25000"/>
              <a:buFont typeface="Cambria"/>
              <a:buNone/>
            </a:pPr>
            <a:r>
              <a:rPr lang="en" sz="3600" b="0" i="0" u="none" strike="noStrike" cap="none" baseline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Feedback</a:t>
            </a:r>
          </a:p>
        </p:txBody>
      </p:sp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-101500" y="1866050"/>
            <a:ext cx="3051598" cy="32519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252"/>
              </a:buClr>
              <a:buSzPct val="25000"/>
              <a:buFont typeface="Cambria"/>
              <a:buNone/>
            </a:pPr>
            <a:r>
              <a:rPr lang="en" sz="3000" b="0" i="0" u="none" strike="noStrike" cap="none" baseline="0" dirty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Insert link to feedback form to evaluate effectiveness of presentation.</a:t>
            </a:r>
          </a:p>
          <a:p>
            <a:pPr marL="342900" marR="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252"/>
              </a:buClr>
              <a:buFont typeface="Cambria"/>
              <a:buNone/>
            </a:pPr>
            <a:endParaRPr sz="3000" b="0" i="0" u="none" strike="noStrike" cap="none" baseline="0" dirty="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  <a:rtl val="0"/>
            </a:endParaRPr>
          </a:p>
          <a:p>
            <a:pPr marL="342900" marR="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252"/>
              </a:buClr>
              <a:buFont typeface="Cambria"/>
              <a:buNone/>
            </a:pPr>
            <a:endParaRPr sz="3000" b="0" i="0" u="none" strike="noStrike" cap="none" baseline="0" dirty="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  <a:rtl val="0"/>
            </a:endParaRPr>
          </a:p>
          <a:p>
            <a:pPr marL="342900" marR="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252"/>
              </a:buClr>
              <a:buFont typeface="Cambria"/>
              <a:buNone/>
            </a:pPr>
            <a:endParaRPr sz="3000" b="0" i="0" u="none" strike="noStrike" cap="none" baseline="0" dirty="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  <a:rtl val="0"/>
            </a:endParaRPr>
          </a:p>
        </p:txBody>
      </p:sp>
      <p:pic>
        <p:nvPicPr>
          <p:cNvPr id="225" name="Shape 2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581250" y="616350"/>
            <a:ext cx="5467448" cy="5127799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Shape 226"/>
          <p:cNvSpPr txBox="1"/>
          <p:nvPr/>
        </p:nvSpPr>
        <p:spPr>
          <a:xfrm>
            <a:off x="-246475" y="5785200"/>
            <a:ext cx="5089200" cy="107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342900" marR="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342900" marR="0" lvl="0" indent="-50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342900" marR="0" lvl="0" indent="-50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342900" marR="0" lvl="0" indent="-50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ct val="25000"/>
              <a:buFont typeface="Cambria"/>
              <a:buNone/>
            </a:pPr>
            <a:r>
              <a:rPr lang="en" sz="2400" b="0" i="0" u="sng" strike="noStrike" cap="none" baseline="0" dirty="0">
                <a:solidFill>
                  <a:schemeClr val="hlink"/>
                </a:solidFill>
                <a:latin typeface="Cambria"/>
                <a:ea typeface="Cambria"/>
                <a:cs typeface="Cambria"/>
                <a:sym typeface="Cambria"/>
                <a:hlinkClick r:id="rId4"/>
                <a:rtl val="0"/>
              </a:rPr>
              <a:t>http://goo.gl/forms/nuhwNC6pyV</a:t>
            </a:r>
          </a:p>
          <a:p>
            <a:pPr marL="342900" marR="0" lvl="0" indent="-50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342900" marR="0" lvl="0" indent="-50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342900" marR="0" lvl="0" indent="-50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b="0" i="0" u="none" strike="noStrike" cap="none" baseline="0" dirty="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  <a:rtl val="0"/>
            </a:endParaRPr>
          </a:p>
        </p:txBody>
      </p:sp>
    </p:spTree>
  </p:cSld>
  <p:clrMapOvr>
    <a:masterClrMapping/>
  </p:clrMapOvr>
  <p:transition spd="slow">
    <p:cut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4"/>
          <p:cNvSpPr>
            <a:spLocks noChangeArrowheads="1"/>
          </p:cNvSpPr>
          <p:nvPr/>
        </p:nvSpPr>
        <p:spPr bwMode="auto">
          <a:xfrm>
            <a:off x="1905000" y="2209800"/>
            <a:ext cx="4198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>
            <a:spAutoFit/>
          </a:bodyPr>
          <a:lstStyle>
            <a:lvl1pPr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endParaRPr lang="en-US" altLang="en-US" baseline="0"/>
          </a:p>
        </p:txBody>
      </p:sp>
      <p:pic>
        <p:nvPicPr>
          <p:cNvPr id="307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066800"/>
            <a:ext cx="4395788" cy="439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3013075" y="5562600"/>
            <a:ext cx="32464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r>
              <a:rPr lang="en-US" altLang="en-US" u="sng">
                <a:solidFill>
                  <a:srgbClr val="000000"/>
                </a:solidFill>
                <a:latin typeface="Calibri" pitchFamily="34" charset="0"/>
                <a:ea typeface="Calibri" pitchFamily="34" charset="0"/>
                <a:hlinkClick r:id="rId4"/>
              </a:rPr>
              <a:t>http://www.cvent.com/d/hrq907/3B</a:t>
            </a:r>
            <a:endParaRPr lang="en-US" altLang="en-US"/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7162800" y="2895600"/>
            <a:ext cx="18288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ctr"/>
            <a:r>
              <a:rPr lang="en-US" altLang="en-US" baseline="0"/>
              <a:t>Please take a few moments to evaluate this session!</a:t>
            </a:r>
            <a:endParaRPr lang="en-US" altLang="en-US"/>
          </a:p>
        </p:txBody>
      </p:sp>
      <p:sp>
        <p:nvSpPr>
          <p:cNvPr id="3077" name="TextBox 5"/>
          <p:cNvSpPr txBox="1">
            <a:spLocks noChangeArrowheads="1"/>
          </p:cNvSpPr>
          <p:nvPr/>
        </p:nvSpPr>
        <p:spPr bwMode="auto">
          <a:xfrm>
            <a:off x="495300" y="3352800"/>
            <a:ext cx="1828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algn="ctr"/>
            <a:r>
              <a:rPr lang="en-US" altLang="en-US" baseline="0"/>
              <a:t>Your feedback is important.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931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Sources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altLang="en-US" dirty="0" smtClean="0"/>
              <a:t>Schmitz, Terry. </a:t>
            </a:r>
            <a:r>
              <a:rPr lang="en-US" altLang="en-US" i="1" dirty="0" smtClean="0"/>
              <a:t>Merging Social/Emotional Learning with Multi-Tiered Systems of Support. </a:t>
            </a:r>
            <a:r>
              <a:rPr lang="en-US" altLang="en-US" dirty="0" smtClean="0">
                <a:hlinkClick r:id="rId2"/>
              </a:rPr>
              <a:t>www.theconovercompany.com</a:t>
            </a:r>
            <a:r>
              <a:rPr lang="en-US" altLang="en-US" dirty="0" smtClean="0"/>
              <a:t>. 2013</a:t>
            </a:r>
            <a:endParaRPr lang="en-US" altLang="en-US" i="1" dirty="0" smtClean="0"/>
          </a:p>
        </p:txBody>
      </p:sp>
    </p:spTree>
    <p:extLst>
      <p:ext uri="{BB962C8B-B14F-4D97-AF65-F5344CB8AC3E}">
        <p14:creationId xmlns:p14="http://schemas.microsoft.com/office/powerpoint/2010/main" val="63560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title"/>
          </p:nvPr>
        </p:nvSpPr>
        <p:spPr>
          <a:xfrm>
            <a:off x="457200" y="88846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02F"/>
              </a:buClr>
              <a:buSzPct val="25000"/>
              <a:buFont typeface="Cambria"/>
              <a:buNone/>
            </a:pPr>
            <a:r>
              <a:rPr lang="en" sz="4400" b="1" i="0" u="none" strike="noStrike" cap="none" baseline="0">
                <a:solidFill>
                  <a:srgbClr val="8EC02F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What is </a:t>
            </a:r>
            <a:r>
              <a:rPr lang="en" sz="4400" b="1">
                <a:solidFill>
                  <a:srgbClr val="8EC02F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Pathway 2</a:t>
            </a:r>
            <a:r>
              <a:rPr lang="en" sz="4400" b="1" i="0" u="none" strike="noStrike" cap="none" baseline="0">
                <a:solidFill>
                  <a:srgbClr val="8EC02F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?</a:t>
            </a:r>
          </a:p>
        </p:txBody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457200" y="2214026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683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800" b="1" i="0" u="none" strike="noStrike" cap="none" baseline="0">
              <a:solidFill>
                <a:srgbClr val="042A55"/>
              </a:solidFill>
              <a:latin typeface="Cambria"/>
              <a:ea typeface="Cambria"/>
              <a:cs typeface="Cambria"/>
              <a:sym typeface="Cambria"/>
              <a:rtl val="0"/>
            </a:endParaRPr>
          </a:p>
          <a:p>
            <a:pPr marL="3683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" sz="2400" b="1" i="0" u="none" strike="noStrike" cap="none" baseline="0">
                <a:solidFill>
                  <a:srgbClr val="042A55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Pathway 2 Teachers : Instructional Resources</a:t>
            </a:r>
            <a:r>
              <a:rPr lang="en" sz="2400" b="0" i="0" u="none" strike="noStrike" cap="none" baseline="0">
                <a:solidFill>
                  <a:srgbClr val="042A55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 </a:t>
            </a:r>
          </a:p>
          <a:p>
            <a:pPr marL="914400" marR="0" lvl="1" indent="-4191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2A55"/>
              </a:buClr>
              <a:buSzPct val="100000"/>
              <a:buFont typeface="Cambria"/>
              <a:buChar char="–"/>
            </a:pPr>
            <a:r>
              <a:rPr lang="en" sz="3000" b="0" i="0" u="none" strike="noStrike" cap="none" baseline="0">
                <a:solidFill>
                  <a:srgbClr val="042A55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Create instructional sequences for Home Base aligned to the NC Standard Course of Study (unit plans, lesson plans, assessment components).</a:t>
            </a:r>
          </a:p>
          <a:p>
            <a:pPr marL="914400" marR="0" lvl="1" indent="-4191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42A55"/>
              </a:buClr>
              <a:buSzPct val="100000"/>
              <a:buFont typeface="Cambria"/>
              <a:buChar char="–"/>
            </a:pPr>
            <a:r>
              <a:rPr lang="en" sz="3000" b="0" i="0" u="none" strike="noStrike" cap="none" baseline="0">
                <a:solidFill>
                  <a:srgbClr val="042A55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Produce resources available to all NC teachers through Schoolnet in Home Base.</a:t>
            </a:r>
          </a:p>
          <a:p>
            <a:pPr marL="36830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800" b="1" i="0" u="none" strike="noStrike" cap="none" baseline="0">
              <a:solidFill>
                <a:srgbClr val="042A55"/>
              </a:solidFill>
              <a:latin typeface="Cambria"/>
              <a:ea typeface="Cambria"/>
              <a:cs typeface="Cambria"/>
              <a:sym typeface="Cambria"/>
              <a:rtl val="0"/>
            </a:endParaRPr>
          </a:p>
          <a:p>
            <a:pPr marL="3683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800" b="0" i="0" u="none" strike="noStrike" cap="none" baseline="0">
              <a:solidFill>
                <a:srgbClr val="042A55"/>
              </a:solidFill>
              <a:latin typeface="Cambria"/>
              <a:ea typeface="Cambria"/>
              <a:cs typeface="Cambria"/>
              <a:sym typeface="Cambria"/>
              <a:rtl val="0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title"/>
          </p:nvPr>
        </p:nvSpPr>
        <p:spPr>
          <a:xfrm>
            <a:off x="457200" y="88846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02F"/>
              </a:buClr>
              <a:buSzPct val="25000"/>
              <a:buFont typeface="Cambria"/>
              <a:buNone/>
            </a:pPr>
            <a:r>
              <a:rPr lang="en" sz="3600" b="0" i="0" u="none" strike="noStrike" cap="none" baseline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Action Research</a:t>
            </a:r>
          </a:p>
        </p:txBody>
      </p:sp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457200" y="2214026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203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252"/>
              </a:buClr>
              <a:buSzPct val="25000"/>
              <a:buFont typeface="Arial"/>
              <a:buNone/>
            </a:pPr>
            <a:r>
              <a:rPr lang="en" sz="2800" b="0" i="0" u="none" strike="noStrike" cap="none" baseline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Systematic inquiry conducted by teachers and other educators to find solutions for critical, challenging, relevant issues in their classrooms and schools.</a:t>
            </a:r>
          </a:p>
          <a:p>
            <a:pPr marL="203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252"/>
              </a:buClr>
              <a:buFont typeface="Arial"/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  <a:rtl val="0"/>
            </a:endParaRPr>
          </a:p>
          <a:p>
            <a:pPr marL="203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252"/>
              </a:buClr>
              <a:buFont typeface="Arial"/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  <a:rtl val="0"/>
            </a:endParaRPr>
          </a:p>
          <a:p>
            <a:pPr marL="203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252"/>
              </a:buClr>
              <a:buFont typeface="Arial"/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  <a:rtl val="0"/>
            </a:endParaRPr>
          </a:p>
          <a:p>
            <a:pPr marL="203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252"/>
              </a:buClr>
              <a:buFont typeface="Arial"/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  <a:rtl val="0"/>
            </a:endParaRPr>
          </a:p>
          <a:p>
            <a:pPr marL="203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252"/>
              </a:buClr>
              <a:buSzPct val="25000"/>
              <a:buFont typeface="Arial"/>
              <a:buNone/>
            </a:pPr>
            <a:r>
              <a:rPr lang="en" sz="2000" b="0" i="0" u="none" strike="noStrike" cap="none" baseline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Mills, Geoffrey E, Action Research: A Guide for the Teacher Researcher, 2014</a:t>
            </a:r>
          </a:p>
          <a:p>
            <a:pPr marL="342900" marR="0" lvl="0" indent="-50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252"/>
              </a:buClr>
              <a:buFont typeface="Cambria"/>
              <a:buNone/>
            </a:pPr>
            <a:endParaRPr sz="3000" b="0" i="0" u="none" strike="noStrike" cap="none" baseline="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  <a:rtl val="0"/>
            </a:endParaRP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457200" y="702691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02F"/>
              </a:buClr>
              <a:buSzPct val="25000"/>
              <a:buFont typeface="Cambria"/>
              <a:buNone/>
            </a:pPr>
            <a:r>
              <a:rPr lang="en" sz="4400" b="1">
                <a:solidFill>
                  <a:srgbClr val="8EC02F"/>
                </a:solidFill>
                <a:latin typeface="Cambria"/>
                <a:ea typeface="Cambria"/>
                <a:cs typeface="Cambria"/>
                <a:sym typeface="Cambria"/>
              </a:rPr>
              <a:t>Pathway 1:</a:t>
            </a:r>
            <a:r>
              <a:rPr lang="en" sz="4400" b="1" i="0" u="none" strike="noStrike" cap="none" baseline="0">
                <a:solidFill>
                  <a:srgbClr val="8EC02F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 Action Research</a:t>
            </a:r>
          </a:p>
        </p:txBody>
      </p:sp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457200" y="1702900"/>
            <a:ext cx="8229600" cy="4488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203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252"/>
              </a:buClr>
              <a:buSzPct val="25000"/>
              <a:buFont typeface="Arial"/>
              <a:buNone/>
            </a:pPr>
            <a:r>
              <a:rPr lang="en" sz="2800" b="0" i="0" u="none" strike="noStrike" cap="none" baseline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Classroom and school research conducted by teachers to:</a:t>
            </a:r>
          </a:p>
          <a:p>
            <a:pPr marL="203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252"/>
              </a:buClr>
              <a:buFont typeface="Arial"/>
              <a:buNone/>
            </a:pPr>
            <a:endParaRPr sz="2800" b="0" i="0" u="none" strike="noStrike" cap="none" baseline="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  <a:rtl val="0"/>
            </a:endParaRPr>
          </a:p>
          <a:p>
            <a:pPr marL="800100" marR="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252"/>
              </a:buClr>
              <a:buSzPct val="100000"/>
              <a:buFont typeface="Arial"/>
              <a:buChar char="•"/>
            </a:pPr>
            <a:r>
              <a:rPr lang="en" sz="2800" b="0" i="0" u="none" strike="noStrike" cap="none" baseline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Positively impact student outcomes.</a:t>
            </a:r>
          </a:p>
          <a:p>
            <a:pPr marL="800100" marR="0" lvl="0" indent="-1397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696252"/>
              </a:buClr>
              <a:buSzPct val="100000"/>
              <a:buFont typeface="Arial"/>
              <a:buChar char="•"/>
            </a:pPr>
            <a:r>
              <a:rPr lang="en" sz="2800" b="0" i="0" u="none" strike="noStrike" cap="none" baseline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Identify pr</a:t>
            </a:r>
            <a:r>
              <a:rPr lang="en" sz="2800">
                <a:latin typeface="Cambria"/>
                <a:ea typeface="Cambria"/>
                <a:cs typeface="Cambria"/>
                <a:sym typeface="Cambria"/>
                <a:rtl val="0"/>
              </a:rPr>
              <a:t>oblems of practice </a:t>
            </a:r>
            <a:r>
              <a:rPr lang="en" sz="2800" b="0" i="0" u="none" strike="noStrike" cap="none" baseline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and promote effective instructional </a:t>
            </a:r>
            <a:r>
              <a:rPr lang="en" sz="2800">
                <a:latin typeface="Cambria"/>
                <a:ea typeface="Cambria"/>
                <a:cs typeface="Cambria"/>
                <a:sym typeface="Cambria"/>
                <a:rtl val="0"/>
              </a:rPr>
              <a:t>strategies.</a:t>
            </a:r>
          </a:p>
          <a:p>
            <a:pPr marL="800100" marR="0" lvl="0" indent="-1397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696252"/>
              </a:buClr>
              <a:buSzPct val="100000"/>
              <a:buFont typeface="Arial"/>
              <a:buChar char="•"/>
            </a:pPr>
            <a:r>
              <a:rPr lang="en" sz="2800" b="0" i="0" u="none" strike="noStrike" cap="none" baseline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Create opportunities for teachers to become reflective practitioners.</a:t>
            </a:r>
          </a:p>
          <a:p>
            <a:pPr marL="800100" marR="0" lvl="0" indent="-1397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696252"/>
              </a:buClr>
              <a:buSzPct val="100000"/>
              <a:buFont typeface="Arial"/>
              <a:buChar char="•"/>
            </a:pPr>
            <a:r>
              <a:rPr lang="en" sz="2800" b="0" i="0" u="none" strike="noStrike" cap="none" baseline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  <a:rtl val="0"/>
              </a:rPr>
              <a:t>Share research results with other educators.</a:t>
            </a:r>
          </a:p>
          <a:p>
            <a:pPr marL="203200" marR="0" lvl="0" indent="0" algn="l" rtl="0">
              <a:lnSpc>
                <a:spcPct val="100000"/>
              </a:lnSpc>
              <a:spcBef>
                <a:spcPts val="1640"/>
              </a:spcBef>
              <a:spcAft>
                <a:spcPts val="0"/>
              </a:spcAft>
              <a:buClr>
                <a:srgbClr val="696252"/>
              </a:buClr>
              <a:buFont typeface="Arial"/>
              <a:buNone/>
            </a:pPr>
            <a:endParaRPr sz="1800" b="0" i="0" u="none" strike="noStrike" cap="none" baseline="0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  <a:rtl val="0"/>
            </a:endParaRPr>
          </a:p>
          <a:p>
            <a:pPr marL="20320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696252"/>
              </a:buClr>
              <a:buFont typeface="Arial"/>
              <a:buNone/>
            </a:pPr>
            <a:endParaRPr/>
          </a:p>
        </p:txBody>
      </p:sp>
      <p:sp>
        <p:nvSpPr>
          <p:cNvPr id="145" name="Shape 145"/>
          <p:cNvSpPr txBox="1"/>
          <p:nvPr/>
        </p:nvSpPr>
        <p:spPr>
          <a:xfrm>
            <a:off x="72500" y="6350525"/>
            <a:ext cx="8945699" cy="391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n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Mills, Geoffrey E, Action Research: A Guide for the Teacher Researcher, 2014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dirty="0" smtClean="0"/>
              <a:t>Quote</a:t>
            </a:r>
            <a:endParaRPr lang="en-US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0" algn="ctr">
              <a:buNone/>
            </a:pPr>
            <a:r>
              <a:rPr lang="en-US" sz="4800" dirty="0" smtClean="0"/>
              <a:t>“Student success is a shared responsibility within a supportive professional environment” </a:t>
            </a:r>
          </a:p>
          <a:p>
            <a:pPr indent="0" algn="ctr">
              <a:buNone/>
            </a:pPr>
            <a:endParaRPr lang="en-US" sz="4800" dirty="0" smtClean="0"/>
          </a:p>
          <a:p>
            <a:pPr indent="0" algn="ctr">
              <a:buNone/>
            </a:pPr>
            <a:r>
              <a:rPr lang="en-US" sz="4000" dirty="0" smtClean="0"/>
              <a:t>-Daphne </a:t>
            </a:r>
            <a:r>
              <a:rPr lang="en-US" sz="4000" dirty="0" err="1" smtClean="0"/>
              <a:t>Pereles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087968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 txBox="1">
            <a:spLocks noChangeArrowheads="1"/>
          </p:cNvSpPr>
          <p:nvPr/>
        </p:nvSpPr>
        <p:spPr>
          <a:xfrm>
            <a:off x="152400" y="838200"/>
            <a:ext cx="86868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C02F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1pPr>
            <a:lvl2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r>
              <a:rPr lang="en-US" altLang="en-US" sz="3600" dirty="0" smtClean="0"/>
              <a:t>Tweet/Wiki Discuss the Following Using the Information at Your Table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04800" y="2062316"/>
            <a:ext cx="8534400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en-US" sz="3600" dirty="0" smtClean="0"/>
          </a:p>
          <a:p>
            <a:r>
              <a:rPr lang="en-US" altLang="en-US" sz="3600" dirty="0" smtClean="0"/>
              <a:t>How </a:t>
            </a:r>
            <a:r>
              <a:rPr lang="en-US" altLang="en-US" sz="3600" dirty="0"/>
              <a:t>does your school currently support </a:t>
            </a:r>
            <a:r>
              <a:rPr lang="en-US" altLang="en-US" sz="3600" dirty="0" smtClean="0"/>
              <a:t>academically struggling </a:t>
            </a:r>
            <a:r>
              <a:rPr lang="en-US" altLang="en-US" sz="3600" dirty="0"/>
              <a:t>students?  </a:t>
            </a:r>
          </a:p>
          <a:p>
            <a:r>
              <a:rPr lang="en-US" altLang="en-US" sz="3600" dirty="0"/>
              <a:t>In what ways is data </a:t>
            </a:r>
            <a:r>
              <a:rPr lang="en-US" altLang="en-US" sz="3600" dirty="0" smtClean="0"/>
              <a:t>collected (school wide) </a:t>
            </a:r>
            <a:r>
              <a:rPr lang="en-US" altLang="en-US" sz="3600" dirty="0"/>
              <a:t>on struggling students? </a:t>
            </a:r>
            <a:endParaRPr lang="en-US" altLang="en-US" sz="3600" dirty="0" smtClean="0"/>
          </a:p>
          <a:p>
            <a:endParaRPr lang="en-US" altLang="en-US" sz="3600" dirty="0"/>
          </a:p>
          <a:p>
            <a:r>
              <a:rPr lang="en-US" altLang="en-US" sz="3200" dirty="0"/>
              <a:t>(</a:t>
            </a:r>
            <a:r>
              <a:rPr lang="en-US" altLang="en-US" sz="3200" dirty="0">
                <a:hlinkClick r:id="rId3"/>
              </a:rPr>
              <a:t>www.ccsa229.wikispaces.com</a:t>
            </a:r>
            <a:r>
              <a:rPr lang="en-US" altLang="en-US" sz="3200" dirty="0"/>
              <a:t> , #ccsa229)</a:t>
            </a:r>
          </a:p>
          <a:p>
            <a:endParaRPr lang="en-US" altLang="en-US" dirty="0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400" dirty="0" smtClean="0"/>
              <a:t>Literature </a:t>
            </a:r>
            <a:r>
              <a:rPr lang="en-US" altLang="en-US" sz="4400" dirty="0"/>
              <a:t>Gallery Walk</a:t>
            </a:r>
            <a:endParaRPr lang="en-US" sz="4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4526100"/>
          </a:xfrm>
        </p:spPr>
        <p:txBody>
          <a:bodyPr/>
          <a:lstStyle/>
          <a:p>
            <a:pPr marL="0" indent="0" algn="ctr">
              <a:buFontTx/>
              <a:buNone/>
            </a:pPr>
            <a:endParaRPr lang="en-US" altLang="en-US" sz="4000" i="1" dirty="0"/>
          </a:p>
          <a:p>
            <a:pPr marL="0" indent="0" algn="ctr">
              <a:buFontTx/>
              <a:buNone/>
            </a:pPr>
            <a:r>
              <a:rPr lang="en-US" altLang="en-US" sz="4000" dirty="0"/>
              <a:t>For each of the research quotes: </a:t>
            </a:r>
          </a:p>
          <a:p>
            <a:pPr marL="0" indent="0" algn="ctr">
              <a:buFontTx/>
              <a:buNone/>
            </a:pPr>
            <a:r>
              <a:rPr lang="en-US" altLang="en-US" sz="4000" dirty="0"/>
              <a:t>make a comment, give an example, respond to another participant, ask a question, etc. </a:t>
            </a:r>
            <a:endParaRPr lang="en-US" altLang="en-US" sz="4000" dirty="0" smtClean="0"/>
          </a:p>
          <a:p>
            <a:pPr marL="0" indent="0" algn="ctr">
              <a:buFontTx/>
              <a:buNone/>
            </a:pPr>
            <a:r>
              <a:rPr lang="en-US" altLang="en-US" sz="4000" dirty="0" smtClean="0"/>
              <a:t>(+ and -)</a:t>
            </a:r>
            <a:endParaRPr lang="en-US" altLang="en-US" sz="4000" dirty="0"/>
          </a:p>
          <a:p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58110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886</Words>
  <Application>Microsoft Office PowerPoint</Application>
  <PresentationFormat>On-screen Show (4:3)</PresentationFormat>
  <Paragraphs>168</Paragraphs>
  <Slides>35</Slides>
  <Notes>21</Notes>
  <HiddenSlides>0</HiddenSlides>
  <MMClips>6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Arial</vt:lpstr>
      <vt:lpstr>Calibri</vt:lpstr>
      <vt:lpstr>Cambria</vt:lpstr>
      <vt:lpstr>Courier New</vt:lpstr>
      <vt:lpstr>Noto Symbol</vt:lpstr>
      <vt:lpstr>ヒラギノ角ゴ Pro W3</vt:lpstr>
      <vt:lpstr>Office Theme</vt:lpstr>
      <vt:lpstr>Office Theme</vt:lpstr>
      <vt:lpstr> ADAPTING MULTI-TIERED SUPPORT TO A HIGH SCHOOL SETTING Leslie Carriker carrikl@gcsnc.com  Weaver Academy/ Guilford County Schools </vt:lpstr>
      <vt:lpstr>What is the Governor’s Teacher Network?</vt:lpstr>
      <vt:lpstr>What is the Governor’s Teacher Network?</vt:lpstr>
      <vt:lpstr>What is Pathway 2?</vt:lpstr>
      <vt:lpstr>Action Research</vt:lpstr>
      <vt:lpstr>Pathway 1: Action Research</vt:lpstr>
      <vt:lpstr>Quote</vt:lpstr>
      <vt:lpstr>PowerPoint Presentation</vt:lpstr>
      <vt:lpstr>Literature Gallery Walk</vt:lpstr>
      <vt:lpstr>Multi-Tiered Systems of Support</vt:lpstr>
      <vt:lpstr>The Goal of Tier 2 and Tier 3</vt:lpstr>
      <vt:lpstr>Limitations in High Schools</vt:lpstr>
      <vt:lpstr>Our School</vt:lpstr>
      <vt:lpstr>Our Process for Identifying Students</vt:lpstr>
      <vt:lpstr>Identifying Struggling Students</vt:lpstr>
      <vt:lpstr>Mock Student Services</vt:lpstr>
      <vt:lpstr>What we found works….</vt:lpstr>
      <vt:lpstr>Peer Tutorial</vt:lpstr>
      <vt:lpstr>Peer Tutorial Results</vt:lpstr>
      <vt:lpstr>PowerPoint Presentation</vt:lpstr>
      <vt:lpstr>PowerPoint Presentation</vt:lpstr>
      <vt:lpstr>PowerPoint Presentation</vt:lpstr>
      <vt:lpstr>PowerPoint Presentation</vt:lpstr>
      <vt:lpstr>Check-In-Check-Out</vt:lpstr>
      <vt:lpstr>Adult Advisor</vt:lpstr>
      <vt:lpstr>Check – in Check out Results</vt:lpstr>
      <vt:lpstr>Progress Monitoring</vt:lpstr>
      <vt:lpstr>Where do we go from here? </vt:lpstr>
      <vt:lpstr>source: www.edutopia.com</vt:lpstr>
      <vt:lpstr>Quote</vt:lpstr>
      <vt:lpstr>Open Discussion</vt:lpstr>
      <vt:lpstr>Questions?</vt:lpstr>
      <vt:lpstr>Feedback</vt:lpstr>
      <vt:lpstr>PowerPoint Presentation</vt:lpstr>
      <vt:lpstr>Sources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ADAPTING MULTI-TIERED SUPPORT TO A HIGH SCHOOL SETTING Leslie Carriker carrikl@gcsnc.com  Weaver Academy/ Guilford County Schools</dc:title>
  <dc:creator>Carriker, Leslie F</dc:creator>
  <cp:lastModifiedBy>Leslie</cp:lastModifiedBy>
  <cp:revision>23</cp:revision>
  <cp:lastPrinted>2015-03-31T00:05:03Z</cp:lastPrinted>
  <dcterms:modified xsi:type="dcterms:W3CDTF">2015-03-31T00:40:06Z</dcterms:modified>
</cp:coreProperties>
</file>